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sldIdLst>
    <p:sldId id="256" r:id="rId2"/>
    <p:sldId id="262" r:id="rId3"/>
    <p:sldId id="258" r:id="rId4"/>
    <p:sldId id="303" r:id="rId5"/>
    <p:sldId id="305" r:id="rId6"/>
    <p:sldId id="272" r:id="rId7"/>
    <p:sldId id="257" r:id="rId8"/>
    <p:sldId id="307" r:id="rId9"/>
    <p:sldId id="308" r:id="rId10"/>
    <p:sldId id="321" r:id="rId11"/>
    <p:sldId id="322" r:id="rId12"/>
    <p:sldId id="323" r:id="rId13"/>
    <p:sldId id="330" r:id="rId14"/>
    <p:sldId id="319" r:id="rId15"/>
    <p:sldId id="314" r:id="rId16"/>
    <p:sldId id="327" r:id="rId17"/>
    <p:sldId id="331" r:id="rId18"/>
    <p:sldId id="329" r:id="rId19"/>
    <p:sldId id="328" r:id="rId20"/>
    <p:sldId id="318" r:id="rId21"/>
    <p:sldId id="27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0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0" d="100"/>
          <a:sy n="70" d="100"/>
        </p:scale>
        <p:origin x="512"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530352" y="1122363"/>
            <a:ext cx="10072922" cy="1978346"/>
          </a:xfrm>
        </p:spPr>
        <p:txBody>
          <a:bodyPr anchor="b">
            <a:normAutofit/>
          </a:bodyPr>
          <a:lstStyle>
            <a:lvl1pPr algn="l">
              <a:defRPr sz="4000"/>
            </a:lvl1pPr>
          </a:lstStyle>
          <a:p>
            <a:r>
              <a:rPr lang="en-US"/>
              <a:t>Click to edit Master title style</a:t>
            </a:r>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530352" y="3509963"/>
            <a:ext cx="10072922" cy="1747837"/>
          </a:xfrm>
        </p:spPr>
        <p:txBody>
          <a:bodyPr>
            <a:normAutofit/>
          </a:bodyPr>
          <a:lstStyle>
            <a:lvl1pPr marL="0" indent="0" algn="l">
              <a:buNone/>
              <a:defRPr sz="20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530352" y="136525"/>
            <a:ext cx="2743200" cy="365125"/>
          </a:xfrm>
        </p:spPr>
        <p:txBody>
          <a:bodyPr/>
          <a:lstStyle>
            <a:lvl1pPr algn="l">
              <a:defRPr/>
            </a:lvl1pPr>
          </a:lstStyle>
          <a:p>
            <a:fld id="{524C6359-9BB8-4148-8114-537E698DA205}" type="datetime1">
              <a:rPr lang="en-US" smtClean="0"/>
              <a:t>2/5/2024</a:t>
            </a:fld>
            <a:endParaRPr lang="en-US"/>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530352"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E1076ED0-0DB3-4879-AAE5-5C20D22C1DF4}" type="slidenum">
              <a:rPr lang="en-US" smtClean="0"/>
              <a:t>‹N°›</a:t>
            </a:fld>
            <a:endParaRPr lang="en-US"/>
          </a:p>
        </p:txBody>
      </p:sp>
      <p:grpSp>
        <p:nvGrpSpPr>
          <p:cNvPr id="7"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5E279D86-4533-45F1-B0AA-D237399A5ED5}"/>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764FD722-CB31-4326-ADD8-CBA52FD1FF59}"/>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24E4BCEC-8B0A-444E-8509-1B3BB0449E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9DB36622-1DC7-4B17-8984-588BA8999FF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51B97AF0-1974-42B9-B5FC-A332C52E827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5A298AD-BE5D-4BE1-8CDF-DBFB42D63FE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964235080"/>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A4649BD0-10DB-43E7-8F22-40B3D51B8FC3}" type="datetime1">
              <a:rPr lang="en-US" smtClean="0"/>
              <a:t>2/5/2024</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E1076ED0-0DB3-4879-AAE5-5C20D22C1DF4}" type="slidenum">
              <a:rPr lang="en-US" smtClean="0"/>
              <a:t>‹N°›</a:t>
            </a:fld>
            <a:endParaRPr lang="en-US"/>
          </a:p>
        </p:txBody>
      </p:sp>
      <p:grpSp>
        <p:nvGrpSpPr>
          <p:cNvPr id="7" name="Graphic 78">
            <a:extLst>
              <a:ext uri="{FF2B5EF4-FFF2-40B4-BE49-F238E27FC236}">
                <a16:creationId xmlns:a16="http://schemas.microsoft.com/office/drawing/2014/main" id="{12EF7969-DB38-4989-A65C-9D190A245515}"/>
              </a:ext>
              <a:ext uri="{C183D7F6-B498-43B3-948B-1728B52AA6E4}">
                <adec:decorative xmlns:adec="http://schemas.microsoft.com/office/drawing/2017/decorative" val="1"/>
              </a:ext>
            </a:extLst>
          </p:cNvPr>
          <p:cNvGrpSpPr/>
          <p:nvPr/>
        </p:nvGrpSpPr>
        <p:grpSpPr>
          <a:xfrm>
            <a:off x="530225" y="2333456"/>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2145BE25-C437-45FE-A3D3-BBAAF108CC9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4A9D0FA0-682C-4076-B779-D865AEEFC66C}"/>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AB60163C-1A2D-4F00-BC61-8A3C11E2D2BE}"/>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3FF8D873-9CF9-4A0A-A7B8-875C0B8233D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2B645470-F624-4417-A8A4-FC242E43C9DB}"/>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ECC7EFEF-6B2A-4210-9275-0077ACF2827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31794403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7974374" y="787067"/>
            <a:ext cx="2628900" cy="538989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525719" y="787067"/>
            <a:ext cx="7039402" cy="53898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0A16C79C-F566-427A-93F6-434A4E613134}" type="datetime1">
              <a:rPr lang="en-US" smtClean="0"/>
              <a:t>2/5/2024</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E1076ED0-0DB3-4879-AAE5-5C20D22C1DF4}" type="slidenum">
              <a:rPr lang="en-US" smtClean="0"/>
              <a:t>‹N°›</a:t>
            </a:fld>
            <a:endParaRPr lang="en-US"/>
          </a:p>
        </p:txBody>
      </p:sp>
      <p:grpSp>
        <p:nvGrpSpPr>
          <p:cNvPr id="7" name="Graphic 78">
            <a:extLst>
              <a:ext uri="{FF2B5EF4-FFF2-40B4-BE49-F238E27FC236}">
                <a16:creationId xmlns:a16="http://schemas.microsoft.com/office/drawing/2014/main" id="{588F505F-2957-41FC-9AAA-962853A6719E}"/>
              </a:ext>
              <a:ext uri="{C183D7F6-B498-43B3-948B-1728B52AA6E4}">
                <adec:decorative xmlns:adec="http://schemas.microsoft.com/office/drawing/2017/decorative" val="1"/>
              </a:ext>
            </a:extLst>
          </p:cNvPr>
          <p:cNvGrpSpPr/>
          <p:nvPr/>
        </p:nvGrpSpPr>
        <p:grpSpPr>
          <a:xfrm rot="5400000">
            <a:off x="7283627" y="1250328"/>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091A36EB-8545-4EFE-B619-165D36D644D1}"/>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8D075D29-6706-486B-A55A-13866882BA88}"/>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FAE751A-10F0-48F2-BBC3-D2FE499B34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52289CAF-683C-4BCC-8AA5-95A3BF799B0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BC8403A-C46F-4DA1-A015-00A80215F289}"/>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A797D957-3A2C-42DF-B73E-CBB47BE036B7}"/>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099015072"/>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a:xfrm>
            <a:off x="530352" y="136525"/>
            <a:ext cx="2743200" cy="365125"/>
          </a:xfrm>
        </p:spPr>
        <p:txBody>
          <a:bodyPr/>
          <a:lstStyle/>
          <a:p>
            <a:fld id="{9376191F-481E-48E9-BB9A-369A67A7362D}" type="datetime1">
              <a:rPr lang="en-US" smtClean="0"/>
              <a:t>2/5/2024</a:t>
            </a:fld>
            <a:endParaRPr lang="en-US"/>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E1076ED0-0DB3-4879-AAE5-5C20D22C1DF4}" type="slidenum">
              <a:rPr lang="en-US" smtClean="0"/>
              <a:t>‹N°›</a:t>
            </a:fld>
            <a:endParaRPr lang="en-US"/>
          </a:p>
        </p:txBody>
      </p:sp>
      <p:grpSp>
        <p:nvGrpSpPr>
          <p:cNvPr id="7"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p:nvPr/>
        </p:nvGrpSpPr>
        <p:grpSpPr>
          <a:xfrm>
            <a:off x="530225" y="2310597"/>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41DF3078-C636-4776-A616-D5BF3BC280C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0D1A27FA-1310-4BC3-A071-1566746B2FB1}"/>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99ACB9EB-84FE-4B33-9EF9-4EC7DAC25DD5}"/>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826E5EFB-0EF9-4DB8-99CB-5DD72009DB2C}"/>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86238E12-0689-4123-8B2E-E1CCFCC4C88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8538CF67-A00E-4955-A447-001BE02E771A}"/>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388144815"/>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530352" y="787068"/>
            <a:ext cx="10072922" cy="2313641"/>
          </a:xfrm>
        </p:spPr>
        <p:txBody>
          <a:bodyPr anchor="b">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530352" y="3509963"/>
            <a:ext cx="10072922" cy="2579687"/>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6C5677DE-DD04-48CC-9C18-7BE9FF2DEB6B}" type="datetime1">
              <a:rPr lang="en-US" smtClean="0"/>
              <a:t>2/5/2024</a:t>
            </a:fld>
            <a:endParaRPr lang="en-US"/>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E1076ED0-0DB3-4879-AAE5-5C20D22C1DF4}" type="slidenum">
              <a:rPr lang="en-US" smtClean="0"/>
              <a:t>‹N°›</a:t>
            </a:fld>
            <a:endParaRPr lang="en-US"/>
          </a:p>
        </p:txBody>
      </p:sp>
      <p:grpSp>
        <p:nvGrpSpPr>
          <p:cNvPr id="7" name="Graphic 78">
            <a:extLst>
              <a:ext uri="{FF2B5EF4-FFF2-40B4-BE49-F238E27FC236}">
                <a16:creationId xmlns:a16="http://schemas.microsoft.com/office/drawing/2014/main" id="{37B4CDD2-E09A-418A-9131-FBDEE440A1F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8852E5FB-B268-4CCA-8E55-803038F7A00D}"/>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A1C9CBB3-97C0-4A35-9088-C69233F5CEE7}"/>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1610871-AEE9-46EB-9D27-BA1D9D688124}"/>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27478059-2A11-484D-A2D7-199F74778E50}"/>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0EC0886-DDB9-47F1-9414-C121C1D3F954}"/>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66A10427-DF20-4284-B215-EABA4D366E20}"/>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4136501878"/>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525717" y="2521885"/>
            <a:ext cx="4645152"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5992136" y="2521885"/>
            <a:ext cx="4611138"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463255ED-7101-4D18-A8AE-3B5E4CB87EA5}" type="datetime1">
              <a:rPr lang="en-US" smtClean="0"/>
              <a:t>2/5/2024</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E1076ED0-0DB3-4879-AAE5-5C20D22C1DF4}" type="slidenum">
              <a:rPr lang="en-US" smtClean="0"/>
              <a:t>‹N°›</a:t>
            </a:fld>
            <a:endParaRPr lang="en-US"/>
          </a:p>
        </p:txBody>
      </p:sp>
      <p:grpSp>
        <p:nvGrpSpPr>
          <p:cNvPr id="8" name="Graphic 78">
            <a:extLst>
              <a:ext uri="{FF2B5EF4-FFF2-40B4-BE49-F238E27FC236}">
                <a16:creationId xmlns:a16="http://schemas.microsoft.com/office/drawing/2014/main" id="{0CB61A83-9419-49FC-8074-2AB3D34FA88B}"/>
              </a:ext>
              <a:ext uri="{C183D7F6-B498-43B3-948B-1728B52AA6E4}">
                <adec:decorative xmlns:adec="http://schemas.microsoft.com/office/drawing/2017/decorative" val="1"/>
              </a:ext>
            </a:extLst>
          </p:cNvPr>
          <p:cNvGrpSpPr/>
          <p:nvPr/>
        </p:nvGrpSpPr>
        <p:grpSpPr>
          <a:xfrm>
            <a:off x="530225" y="2319637"/>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BCD12E57-97FB-48D8-81CC-7C37E8947CB4}"/>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E487641C-E83B-4134-88C9-1D23D5FA1836}"/>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B99AB7A6-A88C-44E1-A9DE-4126B957F88A}"/>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FF0D518-1D17-44C7-BF73-7C980481DB5B}"/>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A7A3E12-61E8-41A0-A459-15BF375FA945}"/>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9E5E4A56-9100-4D60-8A34-0FE116F41FF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46150330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530352" y="787067"/>
            <a:ext cx="10072922"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530352" y="2521884"/>
            <a:ext cx="4845387"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530352" y="3366390"/>
            <a:ext cx="4845387"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5734025" y="2521884"/>
            <a:ext cx="4869249"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5734025" y="3366390"/>
            <a:ext cx="4869249"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CD52F23D-51F6-4C94-8CD5-B9ABBF67EE23}" type="datetime1">
              <a:rPr lang="en-US" smtClean="0"/>
              <a:t>2/5/2024</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E1076ED0-0DB3-4879-AAE5-5C20D22C1DF4}" type="slidenum">
              <a:rPr lang="en-US" smtClean="0"/>
              <a:t>‹N°›</a:t>
            </a:fld>
            <a:endParaRPr lang="en-US"/>
          </a:p>
        </p:txBody>
      </p:sp>
    </p:spTree>
    <p:extLst>
      <p:ext uri="{BB962C8B-B14F-4D97-AF65-F5344CB8AC3E}">
        <p14:creationId xmlns:p14="http://schemas.microsoft.com/office/powerpoint/2010/main" val="181262174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525718" y="787068"/>
            <a:ext cx="10077556"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D51A702F-6367-4FD1-89A8-3744BE6BA9A2}" type="datetime1">
              <a:rPr lang="en-US" smtClean="0"/>
              <a:t>2/5/2024</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E1076ED0-0DB3-4879-AAE5-5C20D22C1DF4}" type="slidenum">
              <a:rPr lang="en-US" smtClean="0"/>
              <a:t>‹N°›</a:t>
            </a:fld>
            <a:endParaRPr lang="en-US"/>
          </a:p>
        </p:txBody>
      </p:sp>
      <p:grpSp>
        <p:nvGrpSpPr>
          <p:cNvPr id="6" name="Graphic 78">
            <a:extLst>
              <a:ext uri="{FF2B5EF4-FFF2-40B4-BE49-F238E27FC236}">
                <a16:creationId xmlns:a16="http://schemas.microsoft.com/office/drawing/2014/main" id="{AC45ECC6-E29C-40EF-A7C9-5A17DAFD4299}"/>
              </a:ext>
              <a:ext uri="{C183D7F6-B498-43B3-948B-1728B52AA6E4}">
                <adec:decorative xmlns:adec="http://schemas.microsoft.com/office/drawing/2017/decorative" val="1"/>
              </a:ext>
            </a:extLst>
          </p:cNvPr>
          <p:cNvGrpSpPr/>
          <p:nvPr/>
        </p:nvGrpSpPr>
        <p:grpSpPr>
          <a:xfrm>
            <a:off x="530225" y="2352330"/>
            <a:ext cx="972241" cy="45719"/>
            <a:chOff x="4886325" y="3371754"/>
            <a:chExt cx="2418492" cy="113728"/>
          </a:xfrm>
          <a:solidFill>
            <a:schemeClr val="accent1"/>
          </a:solidFill>
        </p:grpSpPr>
        <p:sp>
          <p:nvSpPr>
            <p:cNvPr id="7" name="Graphic 78">
              <a:extLst>
                <a:ext uri="{FF2B5EF4-FFF2-40B4-BE49-F238E27FC236}">
                  <a16:creationId xmlns:a16="http://schemas.microsoft.com/office/drawing/2014/main" id="{8DA0D497-8E8F-426A-8172-894BE03F70F6}"/>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 name="Graphic 78">
              <a:extLst>
                <a:ext uri="{FF2B5EF4-FFF2-40B4-BE49-F238E27FC236}">
                  <a16:creationId xmlns:a16="http://schemas.microsoft.com/office/drawing/2014/main" id="{8C0459EF-3B70-4083-8845-3A9AF847E805}"/>
                </a:ext>
              </a:extLst>
            </p:cNvPr>
            <p:cNvGrpSpPr/>
            <p:nvPr/>
          </p:nvGrpSpPr>
          <p:grpSpPr>
            <a:xfrm>
              <a:off x="4886709" y="3371754"/>
              <a:ext cx="2418108" cy="113728"/>
              <a:chOff x="4886709" y="3371754"/>
              <a:chExt cx="2418108" cy="113728"/>
            </a:xfrm>
            <a:grpFill/>
          </p:grpSpPr>
          <p:sp>
            <p:nvSpPr>
              <p:cNvPr id="9" name="Graphic 78">
                <a:extLst>
                  <a:ext uri="{FF2B5EF4-FFF2-40B4-BE49-F238E27FC236}">
                    <a16:creationId xmlns:a16="http://schemas.microsoft.com/office/drawing/2014/main" id="{53BF2B58-70F8-4288-85AB-CBDA723CDFCC}"/>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 name="Graphic 78">
                <a:extLst>
                  <a:ext uri="{FF2B5EF4-FFF2-40B4-BE49-F238E27FC236}">
                    <a16:creationId xmlns:a16="http://schemas.microsoft.com/office/drawing/2014/main" id="{A569E551-A5A0-4A8F-B999-3A6D104814A2}"/>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0FB69EB5-D9AC-46E7-934E-32999C39B2E6}"/>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6EABC49A-B4ED-44E4-ADB7-E432734A7C9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50620476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4A6E99BD-4B4F-4460-B452-0E8146ACCF8F}" type="datetime1">
              <a:rPr lang="en-US" smtClean="0"/>
              <a:t>2/5/2024</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E1076ED0-0DB3-4879-AAE5-5C20D22C1DF4}" type="slidenum">
              <a:rPr lang="en-US" smtClean="0"/>
              <a:t>‹N°›</a:t>
            </a:fld>
            <a:endParaRPr lang="en-US"/>
          </a:p>
        </p:txBody>
      </p:sp>
    </p:spTree>
    <p:extLst>
      <p:ext uri="{BB962C8B-B14F-4D97-AF65-F5344CB8AC3E}">
        <p14:creationId xmlns:p14="http://schemas.microsoft.com/office/powerpoint/2010/main" val="3680756270"/>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530352" y="787068"/>
            <a:ext cx="4315386" cy="2223152"/>
          </a:xfrm>
        </p:spPr>
        <p:txBody>
          <a:bodyPr anchor="b">
            <a:no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987425"/>
            <a:ext cx="5420086"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530352" y="3429000"/>
            <a:ext cx="4315386"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EB6FD34C-1867-42A9-AC54-D15ADD8A65E7}" type="datetime1">
              <a:rPr lang="en-US" smtClean="0"/>
              <a:t>2/5/2024</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E1076ED0-0DB3-4879-AAE5-5C20D22C1DF4}" type="slidenum">
              <a:rPr lang="en-US" smtClean="0"/>
              <a:t>‹N°›</a:t>
            </a:fld>
            <a:endParaRPr lang="en-US"/>
          </a:p>
        </p:txBody>
      </p:sp>
      <p:grpSp>
        <p:nvGrpSpPr>
          <p:cNvPr id="8" name="Graphic 78">
            <a:extLst>
              <a:ext uri="{FF2B5EF4-FFF2-40B4-BE49-F238E27FC236}">
                <a16:creationId xmlns:a16="http://schemas.microsoft.com/office/drawing/2014/main" id="{839DB371-B90D-44CB-A4AF-C7BDBFD0A87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0C845011-2FC2-40F7-B0C6-49CBBA72B9C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2BC78B8-5139-436F-AD47-3CC03903FDDC}"/>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F9DC17BA-1278-45C9-B1BF-B9F1518E1F29}"/>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9637B9F-CC26-4669-81F0-A942B4F72D61}"/>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2BB8F115-0030-47B4-BAF4-C15D1EA27B11}"/>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662F9949-4F1A-4708-824B-E876E9BEDA1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420080986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530352" y="787068"/>
            <a:ext cx="3932237" cy="2223152"/>
          </a:xfrm>
        </p:spPr>
        <p:txBody>
          <a:bodyPr anchor="b">
            <a:no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987425"/>
            <a:ext cx="54200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530352"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336133E9-A654-4C17-8C3C-DDCAC83D6EBF}" type="datetime1">
              <a:rPr lang="en-US" smtClean="0"/>
              <a:t>2/5/2024</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E1076ED0-0DB3-4879-AAE5-5C20D22C1DF4}" type="slidenum">
              <a:rPr lang="en-US" smtClean="0"/>
              <a:t>‹N°›</a:t>
            </a:fld>
            <a:endParaRPr lang="en-US"/>
          </a:p>
        </p:txBody>
      </p:sp>
      <p:grpSp>
        <p:nvGrpSpPr>
          <p:cNvPr id="8" name="Graphic 78">
            <a:extLst>
              <a:ext uri="{FF2B5EF4-FFF2-40B4-BE49-F238E27FC236}">
                <a16:creationId xmlns:a16="http://schemas.microsoft.com/office/drawing/2014/main" id="{7627CBC2-9DC2-4EE8-A2D5-849E30F2201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9FB4AEFC-63AB-4831-8EC1-E8145604D8D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11E1337-D5DA-408D-91F3-A6A35FCDD0B9}"/>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1E473FA4-FD80-4D04-AAC5-63B9A4D80778}"/>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FCB457B9-48DE-4921-8C3F-996598075B1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53C9DB95-9A61-4553-8D82-D2BE26FCBC6E}"/>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0EAE371F-24C9-4738-834F-FAF5A5C9ACE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323806410"/>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35959F4-53DA-47FF-BC24-1E5B75C69876}"/>
              </a:ext>
            </a:extLst>
          </p:cNvPr>
          <p:cNvSpPr/>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0" name="Group 19">
            <a:extLst>
              <a:ext uri="{FF2B5EF4-FFF2-40B4-BE49-F238E27FC236}">
                <a16:creationId xmlns:a16="http://schemas.microsoft.com/office/drawing/2014/main" id="{A7CF83E8-F6F0-41E3-B580-7412A04DDFB5}"/>
              </a:ext>
            </a:extLst>
          </p:cNvPr>
          <p:cNvGrpSpPr/>
          <p:nvPr/>
        </p:nvGrpSpPr>
        <p:grpSpPr>
          <a:xfrm>
            <a:off x="10776050" y="5204030"/>
            <a:ext cx="886141" cy="802497"/>
            <a:chOff x="10948005" y="3272152"/>
            <a:chExt cx="868640" cy="786648"/>
          </a:xfrm>
          <a:solidFill>
            <a:schemeClr val="accent1"/>
          </a:solidFill>
        </p:grpSpPr>
        <p:sp>
          <p:nvSpPr>
            <p:cNvPr id="21" name="Freeform: Shape 20">
              <a:extLst>
                <a:ext uri="{FF2B5EF4-FFF2-40B4-BE49-F238E27FC236}">
                  <a16:creationId xmlns:a16="http://schemas.microsoft.com/office/drawing/2014/main" id="{1A0B6DBB-705D-48D0-842C-F9DFA7684D19}"/>
                </a:ext>
              </a:extLst>
            </p:cNvPr>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 name="Freeform: Shape 21">
              <a:extLst>
                <a:ext uri="{FF2B5EF4-FFF2-40B4-BE49-F238E27FC236}">
                  <a16:creationId xmlns:a16="http://schemas.microsoft.com/office/drawing/2014/main" id="{C194A764-16E1-4D0D-9357-76F80E6086C0}"/>
                </a:ext>
              </a:extLst>
            </p:cNvPr>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 name="Freeform: Shape 22">
              <a:extLst>
                <a:ext uri="{FF2B5EF4-FFF2-40B4-BE49-F238E27FC236}">
                  <a16:creationId xmlns:a16="http://schemas.microsoft.com/office/drawing/2014/main" id="{115B7F3F-A40D-4F24-8536-E2420B433211}"/>
                </a:ext>
              </a:extLst>
            </p:cNvPr>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Graphic 12">
              <a:extLst>
                <a:ext uri="{FF2B5EF4-FFF2-40B4-BE49-F238E27FC236}">
                  <a16:creationId xmlns:a16="http://schemas.microsoft.com/office/drawing/2014/main" id="{CEF42844-A829-4ED2-A360-63BB2A7C45EE}"/>
                </a:ext>
              </a:extLst>
            </p:cNvPr>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5" name="Graphic 15">
              <a:extLst>
                <a:ext uri="{FF2B5EF4-FFF2-40B4-BE49-F238E27FC236}">
                  <a16:creationId xmlns:a16="http://schemas.microsoft.com/office/drawing/2014/main" id="{57B23B52-A1C3-44EF-BC11-9094A0DA11AB}"/>
                </a:ext>
              </a:extLst>
            </p:cNvPr>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 name="Graphic 15">
              <a:extLst>
                <a:ext uri="{FF2B5EF4-FFF2-40B4-BE49-F238E27FC236}">
                  <a16:creationId xmlns:a16="http://schemas.microsoft.com/office/drawing/2014/main" id="{064E08E5-DA92-4CF2-A0BF-E341800227B2}"/>
                </a:ext>
              </a:extLst>
            </p:cNvPr>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A222560-E657-4CAE-B667-7BE9E224B244}"/>
                </a:ext>
              </a:extLst>
            </p:cNvPr>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Shape 7">
            <a:extLst>
              <a:ext uri="{FF2B5EF4-FFF2-40B4-BE49-F238E27FC236}">
                <a16:creationId xmlns:a16="http://schemas.microsoft.com/office/drawing/2014/main" id="{59226104-0061-4319-8237-9C001BF85D49}"/>
              </a:ext>
            </a:extLst>
          </p:cNvPr>
          <p:cNvSpPr/>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525717" y="787068"/>
            <a:ext cx="10077557" cy="13255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525717" y="2521885"/>
            <a:ext cx="10077557" cy="35490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525718" y="136525"/>
            <a:ext cx="2743200"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fld id="{8769D389-4C4C-4FD7-9E6B-9F44477F0EB8}" type="datetime1">
              <a:rPr lang="en-US" smtClean="0"/>
              <a:t>2/5/2024</a:t>
            </a:fld>
            <a:endParaRPr lang="en-US"/>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525718" y="6356350"/>
            <a:ext cx="3450659"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endParaRPr lang="en-US"/>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655367" y="6356350"/>
            <a:ext cx="529809" cy="365125"/>
          </a:xfrm>
          <a:prstGeom prst="rect">
            <a:avLst/>
          </a:prstGeom>
        </p:spPr>
        <p:txBody>
          <a:bodyPr vert="horz" lIns="91440" tIns="45720" rIns="91440" bIns="45720" rtlCol="0" anchor="ctr"/>
          <a:lstStyle>
            <a:lvl1pPr algn="ctr">
              <a:defRPr sz="900" cap="none" spc="110" baseline="0">
                <a:solidFill>
                  <a:schemeClr val="tx1">
                    <a:lumMod val="65000"/>
                    <a:lumOff val="35000"/>
                  </a:schemeClr>
                </a:solidFill>
              </a:defRPr>
            </a:lvl1pPr>
          </a:lstStyle>
          <a:p>
            <a:fld id="{E1076ED0-0DB3-4879-AAE5-5C20D22C1DF4}" type="slidenum">
              <a:rPr lang="en-US" smtClean="0"/>
              <a:t>‹N°›</a:t>
            </a:fld>
            <a:endParaRPr lang="en-US"/>
          </a:p>
        </p:txBody>
      </p:sp>
    </p:spTree>
    <p:extLst>
      <p:ext uri="{BB962C8B-B14F-4D97-AF65-F5344CB8AC3E}">
        <p14:creationId xmlns:p14="http://schemas.microsoft.com/office/powerpoint/2010/main" val="3404429559"/>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43" r:id="rId6"/>
    <p:sldLayoutId id="2147483739" r:id="rId7"/>
    <p:sldLayoutId id="2147483740" r:id="rId8"/>
    <p:sldLayoutId id="2147483741" r:id="rId9"/>
    <p:sldLayoutId id="2147483742" r:id="rId10"/>
    <p:sldLayoutId id="2147483744" r:id="rId11"/>
  </p:sldLayoutIdLst>
  <p:hf hdr="0" ftr="0" dt="0"/>
  <p:txStyles>
    <p:title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p:cNvSpPr>
            <a:spLocks noGrp="1"/>
          </p:cNvSpPr>
          <p:nvPr>
            <p:ph type="ctrTitle"/>
          </p:nvPr>
        </p:nvSpPr>
        <p:spPr>
          <a:xfrm>
            <a:off x="1647787" y="1936100"/>
            <a:ext cx="9069600" cy="737266"/>
          </a:xfrm>
        </p:spPr>
        <p:txBody>
          <a:bodyPr anchor="b">
            <a:normAutofit fontScale="90000"/>
          </a:bodyPr>
          <a:lstStyle/>
          <a:p>
            <a:pPr algn="ctr"/>
            <a:r>
              <a:rPr lang="fr-FR" dirty="0">
                <a:solidFill>
                  <a:srgbClr val="FFFFFF"/>
                </a:solidFill>
                <a:cs typeface="Calibri Light"/>
              </a:rPr>
              <a:t>Machine learning</a:t>
            </a:r>
            <a:br>
              <a:rPr lang="fr-FR" dirty="0">
                <a:solidFill>
                  <a:srgbClr val="FFFFFF"/>
                </a:solidFill>
                <a:cs typeface="Calibri Light"/>
              </a:rPr>
            </a:br>
            <a:r>
              <a:rPr lang="fr-FR" dirty="0">
                <a:solidFill>
                  <a:srgbClr val="FFFFFF"/>
                </a:solidFill>
                <a:cs typeface="Calibri Light"/>
              </a:rPr>
              <a:t>House price prediction </a:t>
            </a:r>
            <a:endParaRPr lang="en-US" dirty="0"/>
          </a:p>
        </p:txBody>
      </p:sp>
      <p:sp>
        <p:nvSpPr>
          <p:cNvPr id="3" name="Subtitle 2"/>
          <p:cNvSpPr>
            <a:spLocks noGrp="1"/>
          </p:cNvSpPr>
          <p:nvPr>
            <p:ph type="subTitle" idx="1"/>
          </p:nvPr>
        </p:nvSpPr>
        <p:spPr>
          <a:xfrm>
            <a:off x="-4004" y="4970122"/>
            <a:ext cx="5410782" cy="670514"/>
          </a:xfrm>
        </p:spPr>
        <p:txBody>
          <a:bodyPr anchor="t">
            <a:noAutofit/>
          </a:bodyPr>
          <a:lstStyle/>
          <a:p>
            <a:pPr algn="ctr"/>
            <a:r>
              <a:rPr lang="en-US" sz="2400" dirty="0">
                <a:solidFill>
                  <a:srgbClr val="FFFFFF"/>
                </a:solidFill>
              </a:rPr>
              <a:t>Sous la supervision de Mme. DIAW</a:t>
            </a:r>
          </a:p>
        </p:txBody>
      </p:sp>
      <p:sp>
        <p:nvSpPr>
          <p:cNvPr id="12" name="Freeform: Shape 11">
            <a:extLst>
              <a:ext uri="{FF2B5EF4-FFF2-40B4-BE49-F238E27FC236}">
                <a16:creationId xmlns:a16="http://schemas.microsoft.com/office/drawing/2014/main" id="{CF7F2079-504C-499A-A644-58F4DDC76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491506" y="-615180"/>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08356" y="2748880"/>
            <a:ext cx="972241" cy="826876"/>
            <a:chOff x="4886325" y="1420452"/>
            <a:chExt cx="2418492" cy="2056934"/>
          </a:xfrm>
          <a:solidFill>
            <a:schemeClr val="accent1"/>
          </a:solidFill>
        </p:grpSpPr>
        <p:sp>
          <p:nvSpPr>
            <p:cNvPr id="14"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5"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1420452"/>
              <a:ext cx="2418108" cy="2056934"/>
              <a:chOff x="4886709" y="1420452"/>
              <a:chExt cx="2418108" cy="2056934"/>
            </a:xfrm>
            <a:grpFill/>
          </p:grpSpPr>
          <p:sp>
            <p:nvSpPr>
              <p:cNvPr id="16"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7"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1420452"/>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1" name="Freeform: Shape 30">
            <a:extLst>
              <a:ext uri="{FF2B5EF4-FFF2-40B4-BE49-F238E27FC236}">
                <a16:creationId xmlns:a16="http://schemas.microsoft.com/office/drawing/2014/main" id="{3D505D40-32E9-4C48-81F8-AD80433BE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516668"/>
            <a:ext cx="4187283"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oup 22">
            <a:extLst>
              <a:ext uri="{FF2B5EF4-FFF2-40B4-BE49-F238E27FC236}">
                <a16:creationId xmlns:a16="http://schemas.microsoft.com/office/drawing/2014/main" id="{C507BF36-B92B-4CAC-BCA7-8364B51E1F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969850"/>
            <a:ext cx="886141" cy="802496"/>
            <a:chOff x="10948005" y="3272152"/>
            <a:chExt cx="868640" cy="786648"/>
          </a:xfrm>
          <a:solidFill>
            <a:schemeClr val="accent1"/>
          </a:solidFill>
        </p:grpSpPr>
        <p:sp>
          <p:nvSpPr>
            <p:cNvPr id="24" name="Freeform: Shape 23">
              <a:extLst>
                <a:ext uri="{FF2B5EF4-FFF2-40B4-BE49-F238E27FC236}">
                  <a16:creationId xmlns:a16="http://schemas.microsoft.com/office/drawing/2014/main" id="{2276237E-3A6D-452F-879C-FB8C77A1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5" name="Freeform: Shape 24">
              <a:extLst>
                <a:ext uri="{FF2B5EF4-FFF2-40B4-BE49-F238E27FC236}">
                  <a16:creationId xmlns:a16="http://schemas.microsoft.com/office/drawing/2014/main" id="{38BC9243-F4BF-48A7-89AE-DFA5B37DE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Freeform: Shape 25">
              <a:extLst>
                <a:ext uri="{FF2B5EF4-FFF2-40B4-BE49-F238E27FC236}">
                  <a16:creationId xmlns:a16="http://schemas.microsoft.com/office/drawing/2014/main" id="{5DE414EC-F3DF-412E-9B22-5328DAA99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Graphic 12">
              <a:extLst>
                <a:ext uri="{FF2B5EF4-FFF2-40B4-BE49-F238E27FC236}">
                  <a16:creationId xmlns:a16="http://schemas.microsoft.com/office/drawing/2014/main" id="{039C06B1-FDEA-47B1-8222-7D622CD72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8" name="Graphic 15">
              <a:extLst>
                <a:ext uri="{FF2B5EF4-FFF2-40B4-BE49-F238E27FC236}">
                  <a16:creationId xmlns:a16="http://schemas.microsoft.com/office/drawing/2014/main" id="{B834C8C1-9BD1-4635-8E5B-65815F901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9" name="Graphic 15">
              <a:extLst>
                <a:ext uri="{FF2B5EF4-FFF2-40B4-BE49-F238E27FC236}">
                  <a16:creationId xmlns:a16="http://schemas.microsoft.com/office/drawing/2014/main" id="{2963D456-B3F4-4EDC-827E-645741F64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3A58845-EFFB-4806-BC6D-47418C15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Subtitle 2">
            <a:extLst>
              <a:ext uri="{FF2B5EF4-FFF2-40B4-BE49-F238E27FC236}">
                <a16:creationId xmlns:a16="http://schemas.microsoft.com/office/drawing/2014/main" id="{04A72A0B-4B8F-F819-AE62-3033ACF7C28B}"/>
              </a:ext>
            </a:extLst>
          </p:cNvPr>
          <p:cNvSpPr txBox="1">
            <a:spLocks/>
          </p:cNvSpPr>
          <p:nvPr/>
        </p:nvSpPr>
        <p:spPr>
          <a:xfrm>
            <a:off x="6953531" y="4048798"/>
            <a:ext cx="5167135" cy="1949666"/>
          </a:xfrm>
          <a:prstGeom prst="rect">
            <a:avLst/>
          </a:prstGeom>
        </p:spPr>
        <p:txBody>
          <a:bodyPr vert="horz" lIns="91440" tIns="45720" rIns="91440" bIns="45720" rtlCol="0" anchor="t">
            <a:noAutofit/>
          </a:bodyPr>
          <a:lstStyle>
            <a:lvl1pPr marL="0" indent="0" algn="l" defTabSz="914400" rtl="0" eaLnBrk="1" latinLnBrk="0" hangingPunct="1">
              <a:lnSpc>
                <a:spcPct val="110000"/>
              </a:lnSpc>
              <a:spcBef>
                <a:spcPts val="1000"/>
              </a:spcBef>
              <a:buFont typeface="Arial" panose="020B0604020202020204" pitchFamily="34" charset="0"/>
              <a:buNone/>
              <a:defRPr sz="2000" i="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2400" dirty="0">
                <a:solidFill>
                  <a:srgbClr val="FFFFFF"/>
                </a:solidFill>
                <a:ea typeface="+mn-lt"/>
                <a:cs typeface="+mn-lt"/>
              </a:rPr>
              <a:t>Panongmanégré TIENDREBEOGO</a:t>
            </a:r>
            <a:endParaRPr lang="en-US" sz="2400" dirty="0"/>
          </a:p>
          <a:p>
            <a:pPr algn="ctr"/>
            <a:r>
              <a:rPr lang="en-US" sz="2400" dirty="0">
                <a:solidFill>
                  <a:srgbClr val="FFFFFF"/>
                </a:solidFill>
              </a:rPr>
              <a:t>Toussaint Régis SOSSOU</a:t>
            </a:r>
            <a:endParaRPr lang="en-US" sz="2400" dirty="0"/>
          </a:p>
          <a:p>
            <a:pPr algn="ctr"/>
            <a:r>
              <a:rPr lang="en-US" sz="2400" dirty="0">
                <a:solidFill>
                  <a:srgbClr val="FFFFFF"/>
                </a:solidFill>
                <a:ea typeface="+mn-lt"/>
                <a:cs typeface="+mn-lt"/>
              </a:rPr>
              <a:t>Nicolas LOUGUE</a:t>
            </a:r>
          </a:p>
          <a:p>
            <a:pPr algn="ctr"/>
            <a:r>
              <a:rPr lang="en-US" sz="2400" dirty="0" err="1">
                <a:solidFill>
                  <a:srgbClr val="FFFFFF"/>
                </a:solidFill>
                <a:ea typeface="+mn-lt"/>
                <a:cs typeface="+mn-lt"/>
              </a:rPr>
              <a:t>Brahima</a:t>
            </a:r>
            <a:r>
              <a:rPr lang="en-US" sz="2400" dirty="0">
                <a:solidFill>
                  <a:srgbClr val="FFFFFF"/>
                </a:solidFill>
                <a:ea typeface="+mn-lt"/>
                <a:cs typeface="+mn-lt"/>
              </a:rPr>
              <a:t> TOU</a:t>
            </a:r>
          </a:p>
        </p:txBody>
      </p:sp>
      <p:pic>
        <p:nvPicPr>
          <p:cNvPr id="1026" name="Picture 2" descr="Accueil">
            <a:extLst>
              <a:ext uri="{FF2B5EF4-FFF2-40B4-BE49-F238E27FC236}">
                <a16:creationId xmlns:a16="http://schemas.microsoft.com/office/drawing/2014/main" id="{7D190366-73F0-4FB1-85E0-1C05E81A5B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8934" y="-2128"/>
            <a:ext cx="998017" cy="866699"/>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2">
            <a:extLst>
              <a:ext uri="{FF2B5EF4-FFF2-40B4-BE49-F238E27FC236}">
                <a16:creationId xmlns:a16="http://schemas.microsoft.com/office/drawing/2014/main" id="{64BDE708-D6C6-A1B9-10EA-439B265CEBBF}"/>
              </a:ext>
            </a:extLst>
          </p:cNvPr>
          <p:cNvSpPr txBox="1">
            <a:spLocks/>
          </p:cNvSpPr>
          <p:nvPr/>
        </p:nvSpPr>
        <p:spPr>
          <a:xfrm>
            <a:off x="-8180" y="6281179"/>
            <a:ext cx="3655948" cy="430433"/>
          </a:xfrm>
          <a:prstGeom prst="rect">
            <a:avLst/>
          </a:prstGeom>
        </p:spPr>
        <p:txBody>
          <a:bodyPr vert="horz" lIns="91440" tIns="45720" rIns="91440" bIns="45720" rtlCol="0" anchor="t">
            <a:noAutofit/>
          </a:bodyPr>
          <a:lstStyle>
            <a:lvl1pPr marL="0" indent="0" algn="l" defTabSz="914400" rtl="0" eaLnBrk="1" latinLnBrk="0" hangingPunct="1">
              <a:lnSpc>
                <a:spcPct val="110000"/>
              </a:lnSpc>
              <a:spcBef>
                <a:spcPts val="1000"/>
              </a:spcBef>
              <a:buFont typeface="Arial" panose="020B0604020202020204" pitchFamily="34" charset="0"/>
              <a:buNone/>
              <a:defRPr sz="2000" i="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800" dirty="0" err="1">
                <a:solidFill>
                  <a:srgbClr val="FFFFFF"/>
                </a:solidFill>
              </a:rPr>
              <a:t>Année</a:t>
            </a:r>
            <a:r>
              <a:rPr lang="en-US" sz="1800" dirty="0">
                <a:solidFill>
                  <a:srgbClr val="FFFFFF"/>
                </a:solidFill>
              </a:rPr>
              <a:t> </a:t>
            </a:r>
            <a:r>
              <a:rPr lang="en-US" sz="1800" dirty="0" err="1">
                <a:solidFill>
                  <a:srgbClr val="FFFFFF"/>
                </a:solidFill>
              </a:rPr>
              <a:t>académique</a:t>
            </a:r>
            <a:r>
              <a:rPr lang="en-US" sz="1800" dirty="0">
                <a:solidFill>
                  <a:srgbClr val="FFFFFF"/>
                </a:solidFill>
              </a:rPr>
              <a:t>  : 2023-2024</a:t>
            </a:r>
          </a:p>
        </p:txBody>
      </p:sp>
      <p:sp>
        <p:nvSpPr>
          <p:cNvPr id="8" name="Subtitle 2">
            <a:extLst>
              <a:ext uri="{FF2B5EF4-FFF2-40B4-BE49-F238E27FC236}">
                <a16:creationId xmlns:a16="http://schemas.microsoft.com/office/drawing/2014/main" id="{86A4FFCA-2F58-022E-C683-F82EB5EEF03D}"/>
              </a:ext>
            </a:extLst>
          </p:cNvPr>
          <p:cNvSpPr txBox="1">
            <a:spLocks/>
          </p:cNvSpPr>
          <p:nvPr/>
        </p:nvSpPr>
        <p:spPr>
          <a:xfrm>
            <a:off x="7713926" y="3833582"/>
            <a:ext cx="3309727" cy="430433"/>
          </a:xfrm>
          <a:prstGeom prst="rect">
            <a:avLst/>
          </a:prstGeom>
        </p:spPr>
        <p:txBody>
          <a:bodyPr vert="horz" lIns="91440" tIns="45720" rIns="91440" bIns="45720" rtlCol="0" anchor="t">
            <a:normAutofit/>
          </a:bodyPr>
          <a:lstStyle>
            <a:lvl1pPr marL="0" indent="0" algn="l" defTabSz="914400" rtl="0" eaLnBrk="1" latinLnBrk="0" hangingPunct="1">
              <a:lnSpc>
                <a:spcPct val="110000"/>
              </a:lnSpc>
              <a:spcBef>
                <a:spcPts val="1000"/>
              </a:spcBef>
              <a:buFont typeface="Arial" panose="020B0604020202020204" pitchFamily="34" charset="0"/>
              <a:buNone/>
              <a:defRPr sz="2000" i="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800" dirty="0" err="1">
                <a:solidFill>
                  <a:srgbClr val="FFFFFF"/>
                </a:solidFill>
              </a:rPr>
              <a:t>Présenté</a:t>
            </a:r>
            <a:r>
              <a:rPr lang="en-US" sz="1800" dirty="0">
                <a:solidFill>
                  <a:srgbClr val="FFFFFF"/>
                </a:solidFill>
              </a:rPr>
              <a:t> par : </a:t>
            </a:r>
            <a:endParaRPr lang="en-US" sz="1800" dirty="0"/>
          </a:p>
        </p:txBody>
      </p:sp>
      <p:sp>
        <p:nvSpPr>
          <p:cNvPr id="9" name="Slide Number Placeholder 8">
            <a:extLst>
              <a:ext uri="{FF2B5EF4-FFF2-40B4-BE49-F238E27FC236}">
                <a16:creationId xmlns:a16="http://schemas.microsoft.com/office/drawing/2014/main" id="{CE6FC59C-92B5-3DCD-D4E3-75E35EBE5114}"/>
              </a:ext>
            </a:extLst>
          </p:cNvPr>
          <p:cNvSpPr>
            <a:spLocks noGrp="1"/>
          </p:cNvSpPr>
          <p:nvPr>
            <p:ph type="sldNum" sz="quarter" idx="12"/>
          </p:nvPr>
        </p:nvSpPr>
        <p:spPr/>
        <p:txBody>
          <a:bodyPr/>
          <a:lstStyle/>
          <a:p>
            <a:fld id="{E1076ED0-0DB3-4879-AAE5-5C20D22C1DF4}" type="slidenum">
              <a:rPr lang="en-US" smtClean="0"/>
              <a:t>1</a:t>
            </a:fld>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B40EFB3B-EC6A-AEEA-3ED1-ACD012BFF520}"/>
              </a:ext>
            </a:extLst>
          </p:cNvPr>
          <p:cNvSpPr>
            <a:spLocks noGrp="1"/>
          </p:cNvSpPr>
          <p:nvPr>
            <p:ph type="sldNum" sz="quarter" idx="12"/>
          </p:nvPr>
        </p:nvSpPr>
        <p:spPr/>
        <p:txBody>
          <a:bodyPr/>
          <a:lstStyle/>
          <a:p>
            <a:fld id="{E1076ED0-0DB3-4879-AAE5-5C20D22C1DF4}" type="slidenum">
              <a:rPr lang="en-US" smtClean="0"/>
              <a:t>10</a:t>
            </a:fld>
            <a:endParaRPr lang="en-US"/>
          </a:p>
        </p:txBody>
      </p:sp>
      <p:pic>
        <p:nvPicPr>
          <p:cNvPr id="9" name="Image 8">
            <a:extLst>
              <a:ext uri="{FF2B5EF4-FFF2-40B4-BE49-F238E27FC236}">
                <a16:creationId xmlns:a16="http://schemas.microsoft.com/office/drawing/2014/main" id="{E86D3FD3-DD99-64F8-DD93-C1FADAF67002}"/>
              </a:ext>
            </a:extLst>
          </p:cNvPr>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6824" y="0"/>
            <a:ext cx="12185176" cy="6857999"/>
          </a:xfrm>
          <a:prstGeom prst="rect">
            <a:avLst/>
          </a:prstGeom>
        </p:spPr>
      </p:pic>
      <p:sp>
        <p:nvSpPr>
          <p:cNvPr id="11" name="Title 49">
            <a:extLst>
              <a:ext uri="{FF2B5EF4-FFF2-40B4-BE49-F238E27FC236}">
                <a16:creationId xmlns:a16="http://schemas.microsoft.com/office/drawing/2014/main" id="{FEF4E05E-8112-A829-2D71-6A9EF5EC9974}"/>
              </a:ext>
            </a:extLst>
          </p:cNvPr>
          <p:cNvSpPr>
            <a:spLocks noGrp="1"/>
          </p:cNvSpPr>
          <p:nvPr>
            <p:ph type="title"/>
          </p:nvPr>
        </p:nvSpPr>
        <p:spPr>
          <a:xfrm>
            <a:off x="271729" y="551543"/>
            <a:ext cx="7549908" cy="1108445"/>
          </a:xfrm>
        </p:spPr>
        <p:txBody>
          <a:bodyPr vert="horz" lIns="91440" tIns="45720" rIns="91440" bIns="45720" rtlCol="0" anchor="b">
            <a:noAutofit/>
          </a:bodyPr>
          <a:lstStyle/>
          <a:p>
            <a:r>
              <a:rPr lang="en-US" sz="4000" dirty="0">
                <a:solidFill>
                  <a:srgbClr val="FFFFFF"/>
                </a:solidFill>
              </a:rPr>
              <a:t>3. </a:t>
            </a:r>
            <a:r>
              <a:rPr lang="fr-FR" sz="4000" dirty="0">
                <a:solidFill>
                  <a:srgbClr val="FFFFFF"/>
                </a:solidFill>
              </a:rPr>
              <a:t>Pre-</a:t>
            </a:r>
            <a:r>
              <a:rPr lang="fr-FR" sz="4000" dirty="0" err="1">
                <a:solidFill>
                  <a:srgbClr val="FFFFFF"/>
                </a:solidFill>
              </a:rPr>
              <a:t>processing</a:t>
            </a:r>
            <a:endParaRPr lang="en-US" sz="4000" dirty="0">
              <a:solidFill>
                <a:srgbClr val="FFFFFF"/>
              </a:solidFill>
            </a:endParaRPr>
          </a:p>
        </p:txBody>
      </p:sp>
    </p:spTree>
    <p:extLst>
      <p:ext uri="{BB962C8B-B14F-4D97-AF65-F5344CB8AC3E}">
        <p14:creationId xmlns:p14="http://schemas.microsoft.com/office/powerpoint/2010/main" val="3439375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F50F4AE2-F7D5-6A7B-903C-220DC913C76F}"/>
              </a:ext>
            </a:extLst>
          </p:cNvPr>
          <p:cNvSpPr>
            <a:spLocks noGrp="1"/>
          </p:cNvSpPr>
          <p:nvPr>
            <p:ph type="sldNum" sz="quarter" idx="12"/>
          </p:nvPr>
        </p:nvSpPr>
        <p:spPr/>
        <p:txBody>
          <a:bodyPr/>
          <a:lstStyle/>
          <a:p>
            <a:fld id="{E1076ED0-0DB3-4879-AAE5-5C20D22C1DF4}" type="slidenum">
              <a:rPr lang="en-US" smtClean="0"/>
              <a:t>11</a:t>
            </a:fld>
            <a:endParaRPr lang="en-US"/>
          </a:p>
        </p:txBody>
      </p:sp>
      <p:sp>
        <p:nvSpPr>
          <p:cNvPr id="4" name="Title 1">
            <a:extLst>
              <a:ext uri="{FF2B5EF4-FFF2-40B4-BE49-F238E27FC236}">
                <a16:creationId xmlns:a16="http://schemas.microsoft.com/office/drawing/2014/main" id="{5C60BF03-167A-A33C-38CB-BB09FE08289F}"/>
              </a:ext>
            </a:extLst>
          </p:cNvPr>
          <p:cNvSpPr txBox="1">
            <a:spLocks/>
          </p:cNvSpPr>
          <p:nvPr/>
        </p:nvSpPr>
        <p:spPr>
          <a:xfrm>
            <a:off x="3418985" y="76121"/>
            <a:ext cx="5603710" cy="644538"/>
          </a:xfrm>
          <a:prstGeom prst="rect">
            <a:avLst/>
          </a:prstGeom>
          <a:ln>
            <a:solidFill>
              <a:srgbClr val="F3F0E9"/>
            </a:solidFill>
          </a:ln>
        </p:spPr>
        <p:txBody>
          <a:bodyPr>
            <a:normAutofit/>
          </a:bodyPr>
          <a:lst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a:lstStyle>
          <a:p>
            <a:r>
              <a:rPr lang="en-US" sz="3200" b="1" dirty="0">
                <a:ea typeface="+mn-ea"/>
                <a:cs typeface="+mn-cs"/>
              </a:rPr>
              <a:t>3. </a:t>
            </a:r>
            <a:r>
              <a:rPr lang="fr-FR" sz="3200" b="1" dirty="0">
                <a:ea typeface="+mn-ea"/>
                <a:cs typeface="+mn-cs"/>
              </a:rPr>
              <a:t>Pre-</a:t>
            </a:r>
            <a:r>
              <a:rPr lang="fr-FR" sz="3200" b="1" dirty="0" err="1">
                <a:ea typeface="+mn-ea"/>
                <a:cs typeface="+mn-cs"/>
              </a:rPr>
              <a:t>processing</a:t>
            </a:r>
            <a:endParaRPr lang="fr-FR" sz="3200" b="1" dirty="0">
              <a:ea typeface="+mn-ea"/>
              <a:cs typeface="+mn-cs"/>
            </a:endParaRPr>
          </a:p>
        </p:txBody>
      </p:sp>
      <p:sp>
        <p:nvSpPr>
          <p:cNvPr id="5" name="TextBox 1">
            <a:extLst>
              <a:ext uri="{FF2B5EF4-FFF2-40B4-BE49-F238E27FC236}">
                <a16:creationId xmlns:a16="http://schemas.microsoft.com/office/drawing/2014/main" id="{E9A9657E-0689-8438-D19D-2D7A3D396736}"/>
              </a:ext>
            </a:extLst>
          </p:cNvPr>
          <p:cNvSpPr txBox="1"/>
          <p:nvPr/>
        </p:nvSpPr>
        <p:spPr>
          <a:xfrm>
            <a:off x="614388" y="894395"/>
            <a:ext cx="6736685" cy="693092"/>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70000" lnSpcReduction="20000"/>
          </a:bodyPr>
          <a:lstStyle/>
          <a:p>
            <a:pPr>
              <a:spcBef>
                <a:spcPct val="0"/>
              </a:spcBef>
              <a:spcAft>
                <a:spcPts val="600"/>
              </a:spcAft>
            </a:pPr>
            <a:r>
              <a:rPr lang="fr-FR" sz="3200" b="1" i="1" dirty="0">
                <a:latin typeface="+mj-lt"/>
              </a:rPr>
              <a:t>Traitement des valeurs aberrantes de la variable cible SalePrice</a:t>
            </a:r>
          </a:p>
        </p:txBody>
      </p:sp>
      <p:sp>
        <p:nvSpPr>
          <p:cNvPr id="2" name="ZoneTexte 1">
            <a:extLst>
              <a:ext uri="{FF2B5EF4-FFF2-40B4-BE49-F238E27FC236}">
                <a16:creationId xmlns:a16="http://schemas.microsoft.com/office/drawing/2014/main" id="{7F697A59-E5F0-FC82-A2DD-82CE74802F5F}"/>
              </a:ext>
            </a:extLst>
          </p:cNvPr>
          <p:cNvSpPr txBox="1"/>
          <p:nvPr/>
        </p:nvSpPr>
        <p:spPr>
          <a:xfrm>
            <a:off x="1578864" y="2313432"/>
            <a:ext cx="8833104" cy="1477328"/>
          </a:xfrm>
          <a:prstGeom prst="rect">
            <a:avLst/>
          </a:prstGeom>
          <a:noFill/>
        </p:spPr>
        <p:txBody>
          <a:bodyPr wrap="square" rtlCol="0">
            <a:spAutoFit/>
          </a:bodyPr>
          <a:lstStyle/>
          <a:p>
            <a:pPr algn="just"/>
            <a:r>
              <a:rPr lang="fr-FR" dirty="0"/>
              <a:t>Pour le traitement de ces valeurs aberrantes, nous avons utilisé la fonction Z-score de la bibliothèque numpy. Notons que l’utilisation du Z-score dans la détection des valeurs aberrantes repose sur le calcul de l'écart standardisé d'une observation par rapport à la moyenne de la distribution. Pour ce travail, les valeurs aberrantes ayant un Z-score de plus de 3 n’ont  pas été pris en compte dans notre dataset de train.</a:t>
            </a:r>
          </a:p>
        </p:txBody>
      </p:sp>
    </p:spTree>
    <p:extLst>
      <p:ext uri="{BB962C8B-B14F-4D97-AF65-F5344CB8AC3E}">
        <p14:creationId xmlns:p14="http://schemas.microsoft.com/office/powerpoint/2010/main" val="898315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569A7B1-3332-1C5B-B8C4-4154DB52F75A}"/>
              </a:ext>
            </a:extLst>
          </p:cNvPr>
          <p:cNvSpPr>
            <a:spLocks noGrp="1"/>
          </p:cNvSpPr>
          <p:nvPr>
            <p:ph type="sldNum" sz="quarter" idx="12"/>
          </p:nvPr>
        </p:nvSpPr>
        <p:spPr/>
        <p:txBody>
          <a:bodyPr/>
          <a:lstStyle/>
          <a:p>
            <a:fld id="{E1076ED0-0DB3-4879-AAE5-5C20D22C1DF4}" type="slidenum">
              <a:rPr lang="en-US" smtClean="0"/>
              <a:t>12</a:t>
            </a:fld>
            <a:endParaRPr lang="en-US"/>
          </a:p>
        </p:txBody>
      </p:sp>
      <p:sp>
        <p:nvSpPr>
          <p:cNvPr id="4" name="TextBox 1">
            <a:extLst>
              <a:ext uri="{FF2B5EF4-FFF2-40B4-BE49-F238E27FC236}">
                <a16:creationId xmlns:a16="http://schemas.microsoft.com/office/drawing/2014/main" id="{5424F197-BAE1-1BA6-8D96-885AA11CEBDE}"/>
              </a:ext>
            </a:extLst>
          </p:cNvPr>
          <p:cNvSpPr txBox="1"/>
          <p:nvPr/>
        </p:nvSpPr>
        <p:spPr>
          <a:xfrm>
            <a:off x="617129" y="854018"/>
            <a:ext cx="5603711" cy="693092"/>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70000" lnSpcReduction="20000"/>
          </a:bodyPr>
          <a:lstStyle/>
          <a:p>
            <a:pPr>
              <a:spcBef>
                <a:spcPct val="0"/>
              </a:spcBef>
              <a:spcAft>
                <a:spcPts val="600"/>
              </a:spcAft>
            </a:pPr>
            <a:r>
              <a:rPr lang="fr-FR" sz="3200" b="1" i="1" dirty="0">
                <a:latin typeface="+mj-lt"/>
              </a:rPr>
              <a:t>Traitement des valeurs manquantes</a:t>
            </a:r>
          </a:p>
        </p:txBody>
      </p:sp>
      <p:sp>
        <p:nvSpPr>
          <p:cNvPr id="5" name="Title 1">
            <a:extLst>
              <a:ext uri="{FF2B5EF4-FFF2-40B4-BE49-F238E27FC236}">
                <a16:creationId xmlns:a16="http://schemas.microsoft.com/office/drawing/2014/main" id="{7176816C-F187-016B-23DA-88D722A7C6DF}"/>
              </a:ext>
            </a:extLst>
          </p:cNvPr>
          <p:cNvSpPr txBox="1">
            <a:spLocks/>
          </p:cNvSpPr>
          <p:nvPr/>
        </p:nvSpPr>
        <p:spPr>
          <a:xfrm>
            <a:off x="3418985" y="76121"/>
            <a:ext cx="5603710" cy="644538"/>
          </a:xfrm>
          <a:prstGeom prst="rect">
            <a:avLst/>
          </a:prstGeom>
          <a:ln>
            <a:solidFill>
              <a:srgbClr val="F3F0E9"/>
            </a:solidFill>
          </a:ln>
        </p:spPr>
        <p:txBody>
          <a:bodyPr>
            <a:normAutofit/>
          </a:bodyPr>
          <a:lst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a:lstStyle>
          <a:p>
            <a:r>
              <a:rPr lang="en-US" sz="3200" b="1" dirty="0">
                <a:ea typeface="+mn-ea"/>
                <a:cs typeface="+mn-cs"/>
              </a:rPr>
              <a:t>3. </a:t>
            </a:r>
            <a:r>
              <a:rPr lang="fr-FR" sz="3200" b="1" dirty="0">
                <a:ea typeface="+mn-ea"/>
                <a:cs typeface="+mn-cs"/>
              </a:rPr>
              <a:t>Pre-</a:t>
            </a:r>
            <a:r>
              <a:rPr lang="fr-FR" sz="3200" b="1" dirty="0" err="1">
                <a:ea typeface="+mn-ea"/>
                <a:cs typeface="+mn-cs"/>
              </a:rPr>
              <a:t>processing</a:t>
            </a:r>
            <a:endParaRPr lang="fr-FR" sz="3200" b="1" dirty="0">
              <a:ea typeface="+mn-ea"/>
              <a:cs typeface="+mn-cs"/>
            </a:endParaRPr>
          </a:p>
        </p:txBody>
      </p:sp>
      <p:sp>
        <p:nvSpPr>
          <p:cNvPr id="2" name="ZoneTexte 1">
            <a:extLst>
              <a:ext uri="{FF2B5EF4-FFF2-40B4-BE49-F238E27FC236}">
                <a16:creationId xmlns:a16="http://schemas.microsoft.com/office/drawing/2014/main" id="{EC990539-DE79-B13E-971E-9F43BFFBBCA1}"/>
              </a:ext>
            </a:extLst>
          </p:cNvPr>
          <p:cNvSpPr txBox="1"/>
          <p:nvPr/>
        </p:nvSpPr>
        <p:spPr>
          <a:xfrm>
            <a:off x="1801854" y="2313432"/>
            <a:ext cx="8430281" cy="1477328"/>
          </a:xfrm>
          <a:prstGeom prst="rect">
            <a:avLst/>
          </a:prstGeom>
          <a:noFill/>
        </p:spPr>
        <p:txBody>
          <a:bodyPr wrap="square" rtlCol="0">
            <a:spAutoFit/>
          </a:bodyPr>
          <a:lstStyle/>
          <a:p>
            <a:pPr algn="just"/>
            <a:r>
              <a:rPr lang="en-US" dirty="0"/>
              <a:t>Pour le </a:t>
            </a:r>
            <a:r>
              <a:rPr lang="fr-FR" dirty="0"/>
              <a:t>traitement</a:t>
            </a:r>
            <a:r>
              <a:rPr lang="en-US" dirty="0"/>
              <a:t> des </a:t>
            </a:r>
            <a:r>
              <a:rPr lang="fr-FR" dirty="0"/>
              <a:t>valeurs</a:t>
            </a:r>
            <a:r>
              <a:rPr lang="en-US" dirty="0"/>
              <a:t> </a:t>
            </a:r>
            <a:r>
              <a:rPr lang="fr-FR" dirty="0"/>
              <a:t>manquantes, seule les variables</a:t>
            </a:r>
            <a:r>
              <a:rPr lang="en-US" dirty="0"/>
              <a:t> </a:t>
            </a:r>
            <a:r>
              <a:rPr lang="fr-FR" dirty="0"/>
              <a:t>numériques ont été traitées et pour le faire</a:t>
            </a:r>
            <a:r>
              <a:rPr lang="en-US" dirty="0"/>
              <a:t> nous </a:t>
            </a:r>
            <a:r>
              <a:rPr lang="fr-FR" dirty="0"/>
              <a:t>avons</a:t>
            </a:r>
            <a:r>
              <a:rPr lang="en-US" dirty="0"/>
              <a:t> opter pour </a:t>
            </a:r>
            <a:r>
              <a:rPr lang="fr-FR" dirty="0"/>
              <a:t>l’imputation</a:t>
            </a:r>
            <a:r>
              <a:rPr lang="en-US" dirty="0"/>
              <a:t> par la </a:t>
            </a:r>
            <a:r>
              <a:rPr lang="fr-FR" dirty="0"/>
              <a:t>médiane. Au total trois variables numériques ont été imputées. Pour ce qui des autres variables les valeurs manquantes observées n'en sont pas au vrai sens terme de part la description de ces variables. Leur absence est une information.</a:t>
            </a:r>
          </a:p>
        </p:txBody>
      </p:sp>
    </p:spTree>
    <p:extLst>
      <p:ext uri="{BB962C8B-B14F-4D97-AF65-F5344CB8AC3E}">
        <p14:creationId xmlns:p14="http://schemas.microsoft.com/office/powerpoint/2010/main" val="526412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569A7B1-3332-1C5B-B8C4-4154DB52F75A}"/>
              </a:ext>
            </a:extLst>
          </p:cNvPr>
          <p:cNvSpPr>
            <a:spLocks noGrp="1"/>
          </p:cNvSpPr>
          <p:nvPr>
            <p:ph type="sldNum" sz="quarter" idx="12"/>
          </p:nvPr>
        </p:nvSpPr>
        <p:spPr/>
        <p:txBody>
          <a:bodyPr/>
          <a:lstStyle/>
          <a:p>
            <a:fld id="{E1076ED0-0DB3-4879-AAE5-5C20D22C1DF4}" type="slidenum">
              <a:rPr lang="en-US" smtClean="0"/>
              <a:t>13</a:t>
            </a:fld>
            <a:endParaRPr lang="en-US"/>
          </a:p>
        </p:txBody>
      </p:sp>
      <p:sp>
        <p:nvSpPr>
          <p:cNvPr id="4" name="TextBox 1">
            <a:extLst>
              <a:ext uri="{FF2B5EF4-FFF2-40B4-BE49-F238E27FC236}">
                <a16:creationId xmlns:a16="http://schemas.microsoft.com/office/drawing/2014/main" id="{5424F197-BAE1-1BA6-8D96-885AA11CEBDE}"/>
              </a:ext>
            </a:extLst>
          </p:cNvPr>
          <p:cNvSpPr txBox="1"/>
          <p:nvPr/>
        </p:nvSpPr>
        <p:spPr>
          <a:xfrm>
            <a:off x="617129" y="566021"/>
            <a:ext cx="5603711" cy="693092"/>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spcBef>
                <a:spcPct val="0"/>
              </a:spcBef>
              <a:spcAft>
                <a:spcPts val="600"/>
              </a:spcAft>
            </a:pPr>
            <a:r>
              <a:rPr lang="fr-FR" sz="3200" b="1" i="1" dirty="0">
                <a:latin typeface="+mj-lt"/>
              </a:rPr>
              <a:t>One hot encoding</a:t>
            </a:r>
          </a:p>
        </p:txBody>
      </p:sp>
      <p:sp>
        <p:nvSpPr>
          <p:cNvPr id="5" name="Title 1">
            <a:extLst>
              <a:ext uri="{FF2B5EF4-FFF2-40B4-BE49-F238E27FC236}">
                <a16:creationId xmlns:a16="http://schemas.microsoft.com/office/drawing/2014/main" id="{7176816C-F187-016B-23DA-88D722A7C6DF}"/>
              </a:ext>
            </a:extLst>
          </p:cNvPr>
          <p:cNvSpPr txBox="1">
            <a:spLocks/>
          </p:cNvSpPr>
          <p:nvPr/>
        </p:nvSpPr>
        <p:spPr>
          <a:xfrm>
            <a:off x="3418985" y="76121"/>
            <a:ext cx="5603710" cy="644538"/>
          </a:xfrm>
          <a:prstGeom prst="rect">
            <a:avLst/>
          </a:prstGeom>
          <a:ln>
            <a:solidFill>
              <a:srgbClr val="F3F0E9"/>
            </a:solidFill>
          </a:ln>
        </p:spPr>
        <p:txBody>
          <a:bodyPr>
            <a:normAutofit/>
          </a:bodyPr>
          <a:lst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a:lstStyle>
          <a:p>
            <a:r>
              <a:rPr lang="en-US" sz="3200" b="1" dirty="0">
                <a:ea typeface="+mn-ea"/>
                <a:cs typeface="+mn-cs"/>
              </a:rPr>
              <a:t>3. </a:t>
            </a:r>
            <a:r>
              <a:rPr lang="fr-FR" sz="3200" b="1" dirty="0">
                <a:ea typeface="+mn-ea"/>
                <a:cs typeface="+mn-cs"/>
              </a:rPr>
              <a:t>Pre-</a:t>
            </a:r>
            <a:r>
              <a:rPr lang="fr-FR" sz="3200" b="1" dirty="0" err="1">
                <a:ea typeface="+mn-ea"/>
                <a:cs typeface="+mn-cs"/>
              </a:rPr>
              <a:t>processing</a:t>
            </a:r>
            <a:endParaRPr lang="fr-FR" sz="3200" b="1" dirty="0">
              <a:ea typeface="+mn-ea"/>
              <a:cs typeface="+mn-cs"/>
            </a:endParaRPr>
          </a:p>
        </p:txBody>
      </p:sp>
      <p:pic>
        <p:nvPicPr>
          <p:cNvPr id="7" name="Image 6">
            <a:extLst>
              <a:ext uri="{FF2B5EF4-FFF2-40B4-BE49-F238E27FC236}">
                <a16:creationId xmlns:a16="http://schemas.microsoft.com/office/drawing/2014/main" id="{5063D0C9-B8C6-FC3D-7C70-2FBD11CC8E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0954" y="2468517"/>
            <a:ext cx="8679771" cy="3978910"/>
          </a:xfrm>
          <a:prstGeom prst="rect">
            <a:avLst/>
          </a:prstGeom>
        </p:spPr>
      </p:pic>
      <p:sp>
        <p:nvSpPr>
          <p:cNvPr id="8" name="ZoneTexte 7">
            <a:extLst>
              <a:ext uri="{FF2B5EF4-FFF2-40B4-BE49-F238E27FC236}">
                <a16:creationId xmlns:a16="http://schemas.microsoft.com/office/drawing/2014/main" id="{CC38A112-DAE3-FFFA-3732-1FD50EA641BB}"/>
              </a:ext>
            </a:extLst>
          </p:cNvPr>
          <p:cNvSpPr txBox="1"/>
          <p:nvPr/>
        </p:nvSpPr>
        <p:spPr>
          <a:xfrm>
            <a:off x="1181100" y="1259113"/>
            <a:ext cx="9829800" cy="923330"/>
          </a:xfrm>
          <a:prstGeom prst="rect">
            <a:avLst/>
          </a:prstGeom>
          <a:noFill/>
        </p:spPr>
        <p:txBody>
          <a:bodyPr wrap="square" rtlCol="0">
            <a:spAutoFit/>
          </a:bodyPr>
          <a:lstStyle/>
          <a:p>
            <a:pPr algn="just"/>
            <a:r>
              <a:rPr lang="en-US" dirty="0"/>
              <a:t>Afin de </a:t>
            </a:r>
            <a:r>
              <a:rPr lang="fr-FR" dirty="0"/>
              <a:t>pouvoir</a:t>
            </a:r>
            <a:r>
              <a:rPr lang="en-US" dirty="0"/>
              <a:t> </a:t>
            </a:r>
            <a:r>
              <a:rPr lang="fr-FR" dirty="0"/>
              <a:t>utiliser</a:t>
            </a:r>
            <a:r>
              <a:rPr lang="en-US" dirty="0"/>
              <a:t> les variables </a:t>
            </a:r>
            <a:r>
              <a:rPr lang="fr-FR" dirty="0"/>
              <a:t>qualitatives</a:t>
            </a:r>
            <a:r>
              <a:rPr lang="en-US" dirty="0"/>
              <a:t> dans </a:t>
            </a:r>
            <a:r>
              <a:rPr lang="fr-FR" dirty="0"/>
              <a:t>notre</a:t>
            </a:r>
            <a:r>
              <a:rPr lang="en-US" dirty="0"/>
              <a:t> </a:t>
            </a:r>
            <a:r>
              <a:rPr lang="fr-FR" dirty="0"/>
              <a:t>modèle</a:t>
            </a:r>
            <a:r>
              <a:rPr lang="en-US" dirty="0"/>
              <a:t>, nous les </a:t>
            </a:r>
            <a:r>
              <a:rPr lang="fr-FR" dirty="0"/>
              <a:t>avons</a:t>
            </a:r>
            <a:r>
              <a:rPr lang="en-US" dirty="0"/>
              <a:t> </a:t>
            </a:r>
            <a:r>
              <a:rPr lang="fr-FR" dirty="0"/>
              <a:t>recodées avec la méthode one hot encoding.</a:t>
            </a:r>
            <a:r>
              <a:rPr lang="en-US" dirty="0"/>
              <a:t> Le dataset </a:t>
            </a:r>
            <a:r>
              <a:rPr lang="fr-FR" dirty="0"/>
              <a:t>obtenu</a:t>
            </a:r>
            <a:r>
              <a:rPr lang="en-US" dirty="0"/>
              <a:t> </a:t>
            </a:r>
            <a:r>
              <a:rPr lang="fr-FR" dirty="0"/>
              <a:t>après</a:t>
            </a:r>
            <a:r>
              <a:rPr lang="en-US" dirty="0"/>
              <a:t> </a:t>
            </a:r>
            <a:r>
              <a:rPr lang="fr-FR" dirty="0"/>
              <a:t>encodage</a:t>
            </a:r>
            <a:r>
              <a:rPr lang="en-US" dirty="0"/>
              <a:t> </a:t>
            </a:r>
            <a:r>
              <a:rPr lang="fr-FR" dirty="0"/>
              <a:t>est</a:t>
            </a:r>
            <a:r>
              <a:rPr lang="en-US" dirty="0"/>
              <a:t> de dimension (1460, 200). Le </a:t>
            </a:r>
            <a:r>
              <a:rPr lang="fr-FR" dirty="0"/>
              <a:t>graphe</a:t>
            </a:r>
            <a:r>
              <a:rPr lang="en-US" dirty="0"/>
              <a:t> </a:t>
            </a:r>
            <a:r>
              <a:rPr lang="fr-FR" dirty="0"/>
              <a:t>ci-dessous</a:t>
            </a:r>
            <a:r>
              <a:rPr lang="en-US" dirty="0"/>
              <a:t> </a:t>
            </a:r>
            <a:r>
              <a:rPr lang="fr-FR" dirty="0"/>
              <a:t>en</a:t>
            </a:r>
            <a:r>
              <a:rPr lang="en-US" dirty="0"/>
              <a:t> </a:t>
            </a:r>
            <a:r>
              <a:rPr lang="fr-FR" dirty="0"/>
              <a:t>donne</a:t>
            </a:r>
            <a:r>
              <a:rPr lang="en-US" dirty="0"/>
              <a:t> un extrait de la sortie.</a:t>
            </a:r>
            <a:endParaRPr lang="fr-FR" dirty="0"/>
          </a:p>
        </p:txBody>
      </p:sp>
    </p:spTree>
    <p:extLst>
      <p:ext uri="{BB962C8B-B14F-4D97-AF65-F5344CB8AC3E}">
        <p14:creationId xmlns:p14="http://schemas.microsoft.com/office/powerpoint/2010/main" val="625923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25" name="Picture 24" descr="illustration d’un cube noir et rouge 3D">
            <a:extLst>
              <a:ext uri="{FF2B5EF4-FFF2-40B4-BE49-F238E27FC236}">
                <a16:creationId xmlns:a16="http://schemas.microsoft.com/office/drawing/2014/main" id="{15060046-4405-5E41-70C0-28B5E6992117}"/>
              </a:ext>
            </a:extLst>
          </p:cNvPr>
          <p:cNvPicPr>
            <a:picLocks noChangeAspect="1"/>
          </p:cNvPicPr>
          <p:nvPr/>
        </p:nvPicPr>
        <p:blipFill rotWithShape="1">
          <a:blip r:embed="rId2"/>
          <a:srcRect r="-1" b="6226"/>
          <a:stretch/>
        </p:blipFill>
        <p:spPr>
          <a:xfrm>
            <a:off x="20" y="10"/>
            <a:ext cx="12188932" cy="6857990"/>
          </a:xfrm>
          <a:prstGeom prst="rect">
            <a:avLst/>
          </a:prstGeom>
        </p:spPr>
      </p:pic>
      <p:sp>
        <p:nvSpPr>
          <p:cNvPr id="42" name="Rectangle 41">
            <a:extLst>
              <a:ext uri="{FF2B5EF4-FFF2-40B4-BE49-F238E27FC236}">
                <a16:creationId xmlns:a16="http://schemas.microsoft.com/office/drawing/2014/main" id="{948AEA76-67F2-4344-A189-9BFFE00763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70186" y="-570186"/>
            <a:ext cx="6858000" cy="7998371"/>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829E5C-488E-8FA3-A492-DC105D2AD629}"/>
              </a:ext>
            </a:extLst>
          </p:cNvPr>
          <p:cNvSpPr>
            <a:spLocks noGrp="1"/>
          </p:cNvSpPr>
          <p:nvPr>
            <p:ph type="ctrTitle"/>
          </p:nvPr>
        </p:nvSpPr>
        <p:spPr>
          <a:xfrm>
            <a:off x="530351" y="1461563"/>
            <a:ext cx="6371893" cy="1517559"/>
          </a:xfrm>
        </p:spPr>
        <p:txBody>
          <a:bodyPr>
            <a:normAutofit/>
          </a:bodyPr>
          <a:lstStyle/>
          <a:p>
            <a:r>
              <a:rPr lang="fr-FR" dirty="0">
                <a:solidFill>
                  <a:srgbClr val="FFFFFF"/>
                </a:solidFill>
              </a:rPr>
              <a:t>4. Modélisation</a:t>
            </a:r>
          </a:p>
        </p:txBody>
      </p:sp>
      <p:sp>
        <p:nvSpPr>
          <p:cNvPr id="44" name="Freeform: Shape 43">
            <a:extLst>
              <a:ext uri="{FF2B5EF4-FFF2-40B4-BE49-F238E27FC236}">
                <a16:creationId xmlns:a16="http://schemas.microsoft.com/office/drawing/2014/main" id="{CF7F2079-504C-499A-A644-58F4DDC76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85350" y="-785349"/>
            <a:ext cx="744976"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6"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47"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8"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9"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50"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51"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52"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54" name="Freeform: Shape 53">
            <a:extLst>
              <a:ext uri="{FF2B5EF4-FFF2-40B4-BE49-F238E27FC236}">
                <a16:creationId xmlns:a16="http://schemas.microsoft.com/office/drawing/2014/main" id="{3D505D40-32E9-4C48-81F8-AD80433BE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56" name="Group 55">
            <a:extLst>
              <a:ext uri="{FF2B5EF4-FFF2-40B4-BE49-F238E27FC236}">
                <a16:creationId xmlns:a16="http://schemas.microsoft.com/office/drawing/2014/main" id="{C507BF36-B92B-4CAC-BCA7-8364B51E1F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57" name="Freeform: Shape 56">
              <a:extLst>
                <a:ext uri="{FF2B5EF4-FFF2-40B4-BE49-F238E27FC236}">
                  <a16:creationId xmlns:a16="http://schemas.microsoft.com/office/drawing/2014/main" id="{2276237E-3A6D-452F-879C-FB8C77A1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8" name="Freeform: Shape 57">
              <a:extLst>
                <a:ext uri="{FF2B5EF4-FFF2-40B4-BE49-F238E27FC236}">
                  <a16:creationId xmlns:a16="http://schemas.microsoft.com/office/drawing/2014/main" id="{38BC9243-F4BF-48A7-89AE-DFA5B37DE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9" name="Freeform: Shape 58">
              <a:extLst>
                <a:ext uri="{FF2B5EF4-FFF2-40B4-BE49-F238E27FC236}">
                  <a16:creationId xmlns:a16="http://schemas.microsoft.com/office/drawing/2014/main" id="{5DE414EC-F3DF-412E-9B22-5328DAA99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0" name="Graphic 12">
              <a:extLst>
                <a:ext uri="{FF2B5EF4-FFF2-40B4-BE49-F238E27FC236}">
                  <a16:creationId xmlns:a16="http://schemas.microsoft.com/office/drawing/2014/main" id="{039C06B1-FDEA-47B1-8222-7D622CD72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61" name="Graphic 15">
              <a:extLst>
                <a:ext uri="{FF2B5EF4-FFF2-40B4-BE49-F238E27FC236}">
                  <a16:creationId xmlns:a16="http://schemas.microsoft.com/office/drawing/2014/main" id="{B834C8C1-9BD1-4635-8E5B-65815F901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2" name="Graphic 15">
              <a:extLst>
                <a:ext uri="{FF2B5EF4-FFF2-40B4-BE49-F238E27FC236}">
                  <a16:creationId xmlns:a16="http://schemas.microsoft.com/office/drawing/2014/main" id="{2963D456-B3F4-4EDC-827E-645741F64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3A58845-EFFB-4806-BC6D-47418C15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3F35D8FC-77DE-3341-914F-019618681DC2}"/>
              </a:ext>
            </a:extLst>
          </p:cNvPr>
          <p:cNvSpPr>
            <a:spLocks noGrp="1"/>
          </p:cNvSpPr>
          <p:nvPr>
            <p:ph type="sldNum" sz="quarter" idx="12"/>
          </p:nvPr>
        </p:nvSpPr>
        <p:spPr>
          <a:xfrm>
            <a:off x="11655367" y="6356350"/>
            <a:ext cx="529809" cy="365125"/>
          </a:xfrm>
        </p:spPr>
        <p:txBody>
          <a:bodyPr>
            <a:normAutofit/>
          </a:bodyPr>
          <a:lstStyle/>
          <a:p>
            <a:pPr>
              <a:spcAft>
                <a:spcPts val="600"/>
              </a:spcAft>
            </a:pPr>
            <a:fld id="{E1076ED0-0DB3-4879-AAE5-5C20D22C1DF4}" type="slidenum">
              <a:rPr lang="en-US">
                <a:solidFill>
                  <a:srgbClr val="595959"/>
                </a:solidFill>
              </a:rPr>
              <a:pPr>
                <a:spcAft>
                  <a:spcPts val="600"/>
                </a:spcAft>
              </a:pPr>
              <a:t>14</a:t>
            </a:fld>
            <a:endParaRPr lang="en-US">
              <a:solidFill>
                <a:srgbClr val="595959"/>
              </a:solidFill>
            </a:endParaRPr>
          </a:p>
        </p:txBody>
      </p:sp>
    </p:spTree>
    <p:extLst>
      <p:ext uri="{BB962C8B-B14F-4D97-AF65-F5344CB8AC3E}">
        <p14:creationId xmlns:p14="http://schemas.microsoft.com/office/powerpoint/2010/main" val="2454350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3893C-222E-FC80-117C-AC39526D3E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A74ED8-C947-3671-58A0-4E1202848215}"/>
              </a:ext>
            </a:extLst>
          </p:cNvPr>
          <p:cNvSpPr>
            <a:spLocks noGrp="1"/>
          </p:cNvSpPr>
          <p:nvPr>
            <p:ph type="title"/>
          </p:nvPr>
        </p:nvSpPr>
        <p:spPr>
          <a:xfrm>
            <a:off x="484522" y="0"/>
            <a:ext cx="11018187" cy="838985"/>
          </a:xfrm>
        </p:spPr>
        <p:txBody>
          <a:bodyPr/>
          <a:lstStyle/>
          <a:p>
            <a:pPr algn="ctr"/>
            <a:r>
              <a:rPr lang="fr-FR" sz="3200" b="1" dirty="0">
                <a:ea typeface="+mn-ea"/>
                <a:cs typeface="+mn-cs"/>
              </a:rPr>
              <a:t>4. Modélisation</a:t>
            </a:r>
            <a:endParaRPr lang="en-US" sz="3200" b="1" dirty="0">
              <a:ea typeface="+mn-ea"/>
              <a:cs typeface="+mn-cs"/>
            </a:endParaRPr>
          </a:p>
        </p:txBody>
      </p:sp>
      <p:sp>
        <p:nvSpPr>
          <p:cNvPr id="3" name="Slide Number Placeholder 2">
            <a:extLst>
              <a:ext uri="{FF2B5EF4-FFF2-40B4-BE49-F238E27FC236}">
                <a16:creationId xmlns:a16="http://schemas.microsoft.com/office/drawing/2014/main" id="{3E8592B1-406B-0620-0EDE-FA842EC2FB89}"/>
              </a:ext>
            </a:extLst>
          </p:cNvPr>
          <p:cNvSpPr>
            <a:spLocks noGrp="1"/>
          </p:cNvSpPr>
          <p:nvPr>
            <p:ph type="sldNum" sz="quarter" idx="12"/>
          </p:nvPr>
        </p:nvSpPr>
        <p:spPr/>
        <p:txBody>
          <a:bodyPr/>
          <a:lstStyle/>
          <a:p>
            <a:fld id="{E1076ED0-0DB3-4879-AAE5-5C20D22C1DF4}" type="slidenum">
              <a:rPr lang="en-US" smtClean="0"/>
              <a:t>15</a:t>
            </a:fld>
            <a:endParaRPr lang="en-US"/>
          </a:p>
        </p:txBody>
      </p:sp>
      <p:sp>
        <p:nvSpPr>
          <p:cNvPr id="4" name="ZoneTexte 3">
            <a:extLst>
              <a:ext uri="{FF2B5EF4-FFF2-40B4-BE49-F238E27FC236}">
                <a16:creationId xmlns:a16="http://schemas.microsoft.com/office/drawing/2014/main" id="{246F44A2-80BD-FEB5-915E-89BBE4956C17}"/>
              </a:ext>
            </a:extLst>
          </p:cNvPr>
          <p:cNvSpPr txBox="1"/>
          <p:nvPr/>
        </p:nvSpPr>
        <p:spPr>
          <a:xfrm>
            <a:off x="689291" y="1143000"/>
            <a:ext cx="11018187" cy="4247317"/>
          </a:xfrm>
          <a:prstGeom prst="rect">
            <a:avLst/>
          </a:prstGeom>
          <a:noFill/>
        </p:spPr>
        <p:txBody>
          <a:bodyPr wrap="square" rtlCol="0">
            <a:spAutoFit/>
          </a:bodyPr>
          <a:lstStyle/>
          <a:p>
            <a:pPr algn="just"/>
            <a:r>
              <a:rPr lang="en-US" dirty="0"/>
              <a:t>Pour </a:t>
            </a:r>
            <a:r>
              <a:rPr lang="fr-FR" dirty="0"/>
              <a:t>ce</a:t>
            </a:r>
            <a:r>
              <a:rPr lang="en-US" dirty="0"/>
              <a:t> qui </a:t>
            </a:r>
            <a:r>
              <a:rPr lang="fr-FR" dirty="0"/>
              <a:t>est</a:t>
            </a:r>
            <a:r>
              <a:rPr lang="en-US" dirty="0"/>
              <a:t> de la </a:t>
            </a:r>
            <a:r>
              <a:rPr lang="fr-FR" dirty="0"/>
              <a:t>modélisation</a:t>
            </a:r>
            <a:r>
              <a:rPr lang="en-US" dirty="0"/>
              <a:t>, nous </a:t>
            </a:r>
            <a:r>
              <a:rPr lang="fr-FR" dirty="0"/>
              <a:t>procédons</a:t>
            </a:r>
            <a:r>
              <a:rPr lang="en-US" dirty="0"/>
              <a:t> de deux </a:t>
            </a:r>
            <a:r>
              <a:rPr lang="fr-FR" dirty="0"/>
              <a:t>manières. D’une part, nous incluons toutes les variables de notre dataset train final dans la construction de notre modèle sur la base qu’elles contribuent toutes significativement dans le modèle et d’autre part nous construisons à nouveau un modèle avec les variables dont la corrélation est forte avec notre variable cible SalePrice mais ne présentant pas de colinéarité.</a:t>
            </a:r>
          </a:p>
          <a:p>
            <a:pPr algn="just"/>
            <a:endParaRPr lang="fr-FR" dirty="0"/>
          </a:p>
          <a:p>
            <a:pPr algn="just"/>
            <a:r>
              <a:rPr lang="fr-FR" dirty="0"/>
              <a:t>Une remarque importante a soulevé est que nos modèles proposées ont construites avec les pipelines de la librairie Scikit-learn. Au total sept types de modèles ont été élaborées qui sont :</a:t>
            </a:r>
          </a:p>
          <a:p>
            <a:pPr marL="285750" indent="-285750" algn="just">
              <a:buFont typeface="Arial" panose="020B0604020202020204" pitchFamily="34" charset="0"/>
              <a:buChar char="•"/>
            </a:pPr>
            <a:r>
              <a:rPr lang="fr-FR" b="1" dirty="0"/>
              <a:t>Regression linéaire multiple,</a:t>
            </a:r>
          </a:p>
          <a:p>
            <a:pPr marL="285750" indent="-285750" algn="just">
              <a:buFont typeface="Arial" panose="020B0604020202020204" pitchFamily="34" charset="0"/>
              <a:buChar char="•"/>
            </a:pPr>
            <a:r>
              <a:rPr lang="fr-FR" b="1" dirty="0"/>
              <a:t>Regression Ridge,</a:t>
            </a:r>
          </a:p>
          <a:p>
            <a:pPr marL="285750" indent="-285750" algn="just">
              <a:buFont typeface="Arial" panose="020B0604020202020204" pitchFamily="34" charset="0"/>
              <a:buChar char="•"/>
            </a:pPr>
            <a:r>
              <a:rPr lang="fr-FR" b="1" dirty="0"/>
              <a:t>Regression Lasso,</a:t>
            </a:r>
          </a:p>
          <a:p>
            <a:pPr marL="285750" indent="-285750" algn="just">
              <a:buFont typeface="Arial" panose="020B0604020202020204" pitchFamily="34" charset="0"/>
              <a:buChar char="•"/>
            </a:pPr>
            <a:r>
              <a:rPr lang="fr-FR" b="1" dirty="0"/>
              <a:t>Regression Elastic-Net,</a:t>
            </a:r>
          </a:p>
          <a:p>
            <a:pPr marL="285750" indent="-285750" algn="just">
              <a:buFont typeface="Arial" panose="020B0604020202020204" pitchFamily="34" charset="0"/>
              <a:buChar char="•"/>
            </a:pPr>
            <a:r>
              <a:rPr lang="fr-FR" b="1" dirty="0"/>
              <a:t>Random forest,</a:t>
            </a:r>
          </a:p>
          <a:p>
            <a:pPr marL="285750" indent="-285750" algn="just">
              <a:buFont typeface="Arial" panose="020B0604020202020204" pitchFamily="34" charset="0"/>
              <a:buChar char="•"/>
            </a:pPr>
            <a:r>
              <a:rPr lang="fr-FR" b="1" dirty="0"/>
              <a:t>Decision trees.</a:t>
            </a:r>
          </a:p>
          <a:p>
            <a:pPr marL="285750" indent="-285750" algn="just">
              <a:buFont typeface="Arial" panose="020B0604020202020204" pitchFamily="34" charset="0"/>
              <a:buChar char="•"/>
            </a:pPr>
            <a:endParaRPr lang="fr-FR" dirty="0"/>
          </a:p>
        </p:txBody>
      </p:sp>
    </p:spTree>
    <p:extLst>
      <p:ext uri="{BB962C8B-B14F-4D97-AF65-F5344CB8AC3E}">
        <p14:creationId xmlns:p14="http://schemas.microsoft.com/office/powerpoint/2010/main" val="4089814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F9433-BEC3-AD16-8A6C-D595F2095D3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20DF59B-E2F3-05B3-9658-0CD7B6A67AFD}"/>
              </a:ext>
            </a:extLst>
          </p:cNvPr>
          <p:cNvSpPr>
            <a:spLocks noGrp="1"/>
          </p:cNvSpPr>
          <p:nvPr>
            <p:ph type="sldNum" sz="quarter" idx="12"/>
          </p:nvPr>
        </p:nvSpPr>
        <p:spPr/>
        <p:txBody>
          <a:bodyPr/>
          <a:lstStyle/>
          <a:p>
            <a:fld id="{E1076ED0-0DB3-4879-AAE5-5C20D22C1DF4}" type="slidenum">
              <a:rPr lang="en-US" smtClean="0"/>
              <a:t>16</a:t>
            </a:fld>
            <a:endParaRPr lang="en-US"/>
          </a:p>
        </p:txBody>
      </p:sp>
      <p:pic>
        <p:nvPicPr>
          <p:cNvPr id="8" name="Image 7">
            <a:extLst>
              <a:ext uri="{FF2B5EF4-FFF2-40B4-BE49-F238E27FC236}">
                <a16:creationId xmlns:a16="http://schemas.microsoft.com/office/drawing/2014/main" id="{A80529E3-12B5-7970-42F0-B439BF053181}"/>
              </a:ext>
            </a:extLst>
          </p:cNvPr>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112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13648" y="0"/>
            <a:ext cx="12178352" cy="6850967"/>
          </a:xfrm>
          <a:prstGeom prst="rect">
            <a:avLst/>
          </a:prstGeom>
        </p:spPr>
      </p:pic>
      <p:sp>
        <p:nvSpPr>
          <p:cNvPr id="9" name="Title 1">
            <a:extLst>
              <a:ext uri="{FF2B5EF4-FFF2-40B4-BE49-F238E27FC236}">
                <a16:creationId xmlns:a16="http://schemas.microsoft.com/office/drawing/2014/main" id="{B8B45716-4160-1072-1511-2C1621A9AE3E}"/>
              </a:ext>
            </a:extLst>
          </p:cNvPr>
          <p:cNvSpPr txBox="1">
            <a:spLocks/>
          </p:cNvSpPr>
          <p:nvPr/>
        </p:nvSpPr>
        <p:spPr>
          <a:xfrm>
            <a:off x="4497744" y="-175848"/>
            <a:ext cx="6371893" cy="1517559"/>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a:lstStyle>
          <a:p>
            <a:r>
              <a:rPr lang="fr-FR" sz="3200" b="1" dirty="0">
                <a:ea typeface="+mn-ea"/>
                <a:cs typeface="+mn-cs"/>
              </a:rPr>
              <a:t>5.</a:t>
            </a:r>
            <a:r>
              <a:rPr lang="fr-FR" dirty="0">
                <a:solidFill>
                  <a:srgbClr val="FFFFFF"/>
                </a:solidFill>
              </a:rPr>
              <a:t> </a:t>
            </a:r>
            <a:r>
              <a:rPr lang="fr-FR" sz="3200" b="1" dirty="0">
                <a:ea typeface="+mn-ea"/>
                <a:cs typeface="+mn-cs"/>
              </a:rPr>
              <a:t>Evaluation des modèles</a:t>
            </a:r>
          </a:p>
        </p:txBody>
      </p:sp>
    </p:spTree>
    <p:extLst>
      <p:ext uri="{BB962C8B-B14F-4D97-AF65-F5344CB8AC3E}">
        <p14:creationId xmlns:p14="http://schemas.microsoft.com/office/powerpoint/2010/main" val="1940903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C9B0E2E1-EC23-029A-3F20-39D39E894260}"/>
              </a:ext>
            </a:extLst>
          </p:cNvPr>
          <p:cNvSpPr>
            <a:spLocks noGrp="1"/>
          </p:cNvSpPr>
          <p:nvPr>
            <p:ph type="sldNum" sz="quarter" idx="12"/>
          </p:nvPr>
        </p:nvSpPr>
        <p:spPr/>
        <p:txBody>
          <a:bodyPr/>
          <a:lstStyle/>
          <a:p>
            <a:fld id="{E1076ED0-0DB3-4879-AAE5-5C20D22C1DF4}" type="slidenum">
              <a:rPr lang="en-US" smtClean="0"/>
              <a:t>17</a:t>
            </a:fld>
            <a:endParaRPr lang="en-US"/>
          </a:p>
        </p:txBody>
      </p:sp>
      <p:pic>
        <p:nvPicPr>
          <p:cNvPr id="9" name="Image 8">
            <a:extLst>
              <a:ext uri="{FF2B5EF4-FFF2-40B4-BE49-F238E27FC236}">
                <a16:creationId xmlns:a16="http://schemas.microsoft.com/office/drawing/2014/main" id="{BE00432E-D488-532D-3AB5-8369406B79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522" y="1604791"/>
            <a:ext cx="5469711" cy="4352543"/>
          </a:xfrm>
          <a:prstGeom prst="rect">
            <a:avLst/>
          </a:prstGeom>
        </p:spPr>
      </p:pic>
      <p:sp>
        <p:nvSpPr>
          <p:cNvPr id="10" name="Title 1">
            <a:extLst>
              <a:ext uri="{FF2B5EF4-FFF2-40B4-BE49-F238E27FC236}">
                <a16:creationId xmlns:a16="http://schemas.microsoft.com/office/drawing/2014/main" id="{610D0E1D-2219-1DDA-D612-0DFB029C222F}"/>
              </a:ext>
            </a:extLst>
          </p:cNvPr>
          <p:cNvSpPr>
            <a:spLocks noGrp="1"/>
          </p:cNvSpPr>
          <p:nvPr>
            <p:ph type="title"/>
          </p:nvPr>
        </p:nvSpPr>
        <p:spPr>
          <a:xfrm>
            <a:off x="484522" y="0"/>
            <a:ext cx="11018187" cy="838985"/>
          </a:xfrm>
        </p:spPr>
        <p:txBody>
          <a:bodyPr/>
          <a:lstStyle/>
          <a:p>
            <a:pPr algn="ctr"/>
            <a:r>
              <a:rPr lang="fr-FR" sz="3200" b="1" dirty="0">
                <a:ea typeface="+mn-ea"/>
                <a:cs typeface="+mn-cs"/>
              </a:rPr>
              <a:t>4. Evaluation des modèles</a:t>
            </a:r>
            <a:endParaRPr lang="en-US" sz="3200" b="1" dirty="0">
              <a:ea typeface="+mn-ea"/>
              <a:cs typeface="+mn-cs"/>
            </a:endParaRPr>
          </a:p>
        </p:txBody>
      </p:sp>
      <p:sp>
        <p:nvSpPr>
          <p:cNvPr id="11" name="ZoneTexte 10">
            <a:extLst>
              <a:ext uri="{FF2B5EF4-FFF2-40B4-BE49-F238E27FC236}">
                <a16:creationId xmlns:a16="http://schemas.microsoft.com/office/drawing/2014/main" id="{6F406B95-D609-F0EA-FA04-4A900FF2ED76}"/>
              </a:ext>
            </a:extLst>
          </p:cNvPr>
          <p:cNvSpPr txBox="1"/>
          <p:nvPr/>
        </p:nvSpPr>
        <p:spPr>
          <a:xfrm>
            <a:off x="1855654" y="895350"/>
            <a:ext cx="2221046" cy="369332"/>
          </a:xfrm>
          <a:prstGeom prst="rect">
            <a:avLst/>
          </a:prstGeom>
          <a:noFill/>
        </p:spPr>
        <p:txBody>
          <a:bodyPr wrap="square" rtlCol="0">
            <a:spAutoFit/>
          </a:bodyPr>
          <a:lstStyle/>
          <a:p>
            <a:r>
              <a:rPr lang="en-US" b="1" dirty="0"/>
              <a:t>R </a:t>
            </a:r>
            <a:r>
              <a:rPr lang="fr-FR" b="1" dirty="0"/>
              <a:t>carré</a:t>
            </a:r>
          </a:p>
        </p:txBody>
      </p:sp>
      <p:sp>
        <p:nvSpPr>
          <p:cNvPr id="13" name="ZoneTexte 12">
            <a:extLst>
              <a:ext uri="{FF2B5EF4-FFF2-40B4-BE49-F238E27FC236}">
                <a16:creationId xmlns:a16="http://schemas.microsoft.com/office/drawing/2014/main" id="{AFA27250-FADB-0750-6498-D9B62198DA94}"/>
              </a:ext>
            </a:extLst>
          </p:cNvPr>
          <p:cNvSpPr txBox="1"/>
          <p:nvPr/>
        </p:nvSpPr>
        <p:spPr>
          <a:xfrm>
            <a:off x="6489700" y="1947334"/>
            <a:ext cx="5370178" cy="2031325"/>
          </a:xfrm>
          <a:prstGeom prst="rect">
            <a:avLst/>
          </a:prstGeom>
          <a:noFill/>
        </p:spPr>
        <p:txBody>
          <a:bodyPr wrap="square" rtlCol="0">
            <a:spAutoFit/>
          </a:bodyPr>
          <a:lstStyle/>
          <a:p>
            <a:pPr algn="just"/>
            <a:r>
              <a:rPr lang="fr-FR" dirty="0"/>
              <a:t>On remarque que les performances obtenues sur l'échantillon d'entrainement est presque égal aux performances de l'échantillon test. En considérant le R², le modèle Ridge entrainé sur l’ensemble de nos variables pertinentes performent plus que les autres modèles construites.</a:t>
            </a:r>
          </a:p>
        </p:txBody>
      </p:sp>
    </p:spTree>
    <p:extLst>
      <p:ext uri="{BB962C8B-B14F-4D97-AF65-F5344CB8AC3E}">
        <p14:creationId xmlns:p14="http://schemas.microsoft.com/office/powerpoint/2010/main" val="5840599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380029CC-F1D3-4326-10F7-27791C7D8911}"/>
              </a:ext>
            </a:extLst>
          </p:cNvPr>
          <p:cNvSpPr>
            <a:spLocks noGrp="1"/>
          </p:cNvSpPr>
          <p:nvPr>
            <p:ph type="sldNum" sz="quarter" idx="12"/>
          </p:nvPr>
        </p:nvSpPr>
        <p:spPr/>
        <p:txBody>
          <a:bodyPr/>
          <a:lstStyle/>
          <a:p>
            <a:fld id="{E1076ED0-0DB3-4879-AAE5-5C20D22C1DF4}" type="slidenum">
              <a:rPr lang="en-US" smtClean="0"/>
              <a:t>18</a:t>
            </a:fld>
            <a:endParaRPr lang="en-US"/>
          </a:p>
        </p:txBody>
      </p:sp>
      <p:pic>
        <p:nvPicPr>
          <p:cNvPr id="3" name="Image 2">
            <a:extLst>
              <a:ext uri="{FF2B5EF4-FFF2-40B4-BE49-F238E27FC236}">
                <a16:creationId xmlns:a16="http://schemas.microsoft.com/office/drawing/2014/main" id="{7EB42560-234C-3262-37F7-8BAB949C38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663" y="1369675"/>
            <a:ext cx="5353753" cy="4144157"/>
          </a:xfrm>
          <a:prstGeom prst="rect">
            <a:avLst/>
          </a:prstGeom>
        </p:spPr>
      </p:pic>
      <p:sp>
        <p:nvSpPr>
          <p:cNvPr id="4" name="Title 1">
            <a:extLst>
              <a:ext uri="{FF2B5EF4-FFF2-40B4-BE49-F238E27FC236}">
                <a16:creationId xmlns:a16="http://schemas.microsoft.com/office/drawing/2014/main" id="{66588824-EEED-DF6E-9A2E-C7CD57078C46}"/>
              </a:ext>
            </a:extLst>
          </p:cNvPr>
          <p:cNvSpPr>
            <a:spLocks noGrp="1"/>
          </p:cNvSpPr>
          <p:nvPr>
            <p:ph type="title"/>
          </p:nvPr>
        </p:nvSpPr>
        <p:spPr>
          <a:xfrm>
            <a:off x="484522" y="0"/>
            <a:ext cx="11018187" cy="838985"/>
          </a:xfrm>
        </p:spPr>
        <p:txBody>
          <a:bodyPr/>
          <a:lstStyle/>
          <a:p>
            <a:pPr algn="ctr"/>
            <a:r>
              <a:rPr lang="fr-FR" sz="3200" b="1" dirty="0">
                <a:ea typeface="+mn-ea"/>
                <a:cs typeface="+mn-cs"/>
              </a:rPr>
              <a:t>4. Evaluation des modèles</a:t>
            </a:r>
            <a:endParaRPr lang="en-US" sz="3200" b="1" dirty="0">
              <a:ea typeface="+mn-ea"/>
              <a:cs typeface="+mn-cs"/>
            </a:endParaRPr>
          </a:p>
        </p:txBody>
      </p:sp>
      <p:sp>
        <p:nvSpPr>
          <p:cNvPr id="9" name="ZoneTexte 8">
            <a:extLst>
              <a:ext uri="{FF2B5EF4-FFF2-40B4-BE49-F238E27FC236}">
                <a16:creationId xmlns:a16="http://schemas.microsoft.com/office/drawing/2014/main" id="{7010D57C-43AE-1B98-486C-D5A7EDDF3190}"/>
              </a:ext>
            </a:extLst>
          </p:cNvPr>
          <p:cNvSpPr txBox="1"/>
          <p:nvPr/>
        </p:nvSpPr>
        <p:spPr>
          <a:xfrm>
            <a:off x="909887" y="837821"/>
            <a:ext cx="2221046" cy="369332"/>
          </a:xfrm>
          <a:prstGeom prst="rect">
            <a:avLst/>
          </a:prstGeom>
          <a:noFill/>
        </p:spPr>
        <p:txBody>
          <a:bodyPr wrap="square" rtlCol="0">
            <a:spAutoFit/>
          </a:bodyPr>
          <a:lstStyle/>
          <a:p>
            <a:r>
              <a:rPr lang="en-US" b="1" dirty="0"/>
              <a:t>MSE</a:t>
            </a:r>
            <a:endParaRPr lang="fr-FR" b="1" dirty="0"/>
          </a:p>
        </p:txBody>
      </p:sp>
      <p:sp>
        <p:nvSpPr>
          <p:cNvPr id="11" name="ZoneTexte 10">
            <a:extLst>
              <a:ext uri="{FF2B5EF4-FFF2-40B4-BE49-F238E27FC236}">
                <a16:creationId xmlns:a16="http://schemas.microsoft.com/office/drawing/2014/main" id="{CFE64D71-4EB9-1118-1DCF-644AD9CDB402}"/>
              </a:ext>
            </a:extLst>
          </p:cNvPr>
          <p:cNvSpPr txBox="1"/>
          <p:nvPr/>
        </p:nvSpPr>
        <p:spPr>
          <a:xfrm>
            <a:off x="550672" y="5697013"/>
            <a:ext cx="10127488" cy="923330"/>
          </a:xfrm>
          <a:prstGeom prst="rect">
            <a:avLst/>
          </a:prstGeom>
          <a:noFill/>
        </p:spPr>
        <p:txBody>
          <a:bodyPr wrap="square" rtlCol="0">
            <a:spAutoFit/>
          </a:bodyPr>
          <a:lstStyle/>
          <a:p>
            <a:pPr algn="just"/>
            <a:r>
              <a:rPr lang="fr-FR" dirty="0"/>
              <a:t> Aussi, au regard des deux graphiques ci-dessus, nous retenons toujours le modèle Ridge entrainé l’ensemble de nos variables pertinentes (MSE) au détriment des autres modèles même si en considérant le MAPE, les modèles Linear_all et Ridge_all lui sont préférés </a:t>
            </a:r>
          </a:p>
        </p:txBody>
      </p:sp>
      <p:pic>
        <p:nvPicPr>
          <p:cNvPr id="12" name="Espace réservé du contenu 8">
            <a:extLst>
              <a:ext uri="{FF2B5EF4-FFF2-40B4-BE49-F238E27FC236}">
                <a16:creationId xmlns:a16="http://schemas.microsoft.com/office/drawing/2014/main" id="{B76A1064-5219-65B4-14D8-A409FC1EE19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961888" y="1369675"/>
            <a:ext cx="5693479" cy="4144157"/>
          </a:xfrm>
        </p:spPr>
      </p:pic>
      <p:sp>
        <p:nvSpPr>
          <p:cNvPr id="13" name="ZoneTexte 12">
            <a:extLst>
              <a:ext uri="{FF2B5EF4-FFF2-40B4-BE49-F238E27FC236}">
                <a16:creationId xmlns:a16="http://schemas.microsoft.com/office/drawing/2014/main" id="{0819BC7D-3B6D-1D9C-55AB-9EFE2769D8F4}"/>
              </a:ext>
            </a:extLst>
          </p:cNvPr>
          <p:cNvSpPr txBox="1"/>
          <p:nvPr/>
        </p:nvSpPr>
        <p:spPr>
          <a:xfrm>
            <a:off x="5961888" y="919664"/>
            <a:ext cx="2221046" cy="369332"/>
          </a:xfrm>
          <a:prstGeom prst="rect">
            <a:avLst/>
          </a:prstGeom>
          <a:noFill/>
        </p:spPr>
        <p:txBody>
          <a:bodyPr wrap="square" rtlCol="0">
            <a:spAutoFit/>
          </a:bodyPr>
          <a:lstStyle/>
          <a:p>
            <a:r>
              <a:rPr lang="en-US" b="1" dirty="0"/>
              <a:t>MAPE</a:t>
            </a:r>
            <a:endParaRPr lang="fr-FR" b="1" dirty="0"/>
          </a:p>
        </p:txBody>
      </p:sp>
    </p:spTree>
    <p:extLst>
      <p:ext uri="{BB962C8B-B14F-4D97-AF65-F5344CB8AC3E}">
        <p14:creationId xmlns:p14="http://schemas.microsoft.com/office/powerpoint/2010/main" val="3141371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F7176961-694C-EC5C-F2B8-A7B8591AAC43}"/>
              </a:ext>
            </a:extLst>
          </p:cNvPr>
          <p:cNvSpPr>
            <a:spLocks noGrp="1"/>
          </p:cNvSpPr>
          <p:nvPr>
            <p:ph type="sldNum" sz="quarter" idx="12"/>
          </p:nvPr>
        </p:nvSpPr>
        <p:spPr/>
        <p:txBody>
          <a:bodyPr/>
          <a:lstStyle/>
          <a:p>
            <a:fld id="{E1076ED0-0DB3-4879-AAE5-5C20D22C1DF4}" type="slidenum">
              <a:rPr lang="en-US" smtClean="0"/>
              <a:t>19</a:t>
            </a:fld>
            <a:endParaRPr lang="en-US"/>
          </a:p>
        </p:txBody>
      </p:sp>
      <p:sp>
        <p:nvSpPr>
          <p:cNvPr id="2" name="Title 1">
            <a:extLst>
              <a:ext uri="{FF2B5EF4-FFF2-40B4-BE49-F238E27FC236}">
                <a16:creationId xmlns:a16="http://schemas.microsoft.com/office/drawing/2014/main" id="{DEB28A30-084F-D46E-778D-6D5A3AA994F4}"/>
              </a:ext>
            </a:extLst>
          </p:cNvPr>
          <p:cNvSpPr>
            <a:spLocks noGrp="1"/>
          </p:cNvSpPr>
          <p:nvPr>
            <p:ph type="title"/>
          </p:nvPr>
        </p:nvSpPr>
        <p:spPr>
          <a:xfrm>
            <a:off x="484522" y="0"/>
            <a:ext cx="11018187" cy="838985"/>
          </a:xfrm>
        </p:spPr>
        <p:txBody>
          <a:bodyPr/>
          <a:lstStyle/>
          <a:p>
            <a:pPr algn="ctr"/>
            <a:r>
              <a:rPr lang="fr-FR" sz="3200" b="1" dirty="0">
                <a:ea typeface="+mn-ea"/>
                <a:cs typeface="+mn-cs"/>
              </a:rPr>
              <a:t>4. Evaluation des modèles</a:t>
            </a:r>
            <a:endParaRPr lang="en-US" sz="3200" b="1" dirty="0">
              <a:ea typeface="+mn-ea"/>
              <a:cs typeface="+mn-cs"/>
            </a:endParaRPr>
          </a:p>
        </p:txBody>
      </p:sp>
      <p:pic>
        <p:nvPicPr>
          <p:cNvPr id="5" name="Image 4">
            <a:extLst>
              <a:ext uri="{FF2B5EF4-FFF2-40B4-BE49-F238E27FC236}">
                <a16:creationId xmlns:a16="http://schemas.microsoft.com/office/drawing/2014/main" id="{BF6E8533-06E0-347B-E140-19717EC5B8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522" y="1470371"/>
            <a:ext cx="5266944" cy="4643799"/>
          </a:xfrm>
          <a:prstGeom prst="rect">
            <a:avLst/>
          </a:prstGeom>
        </p:spPr>
      </p:pic>
      <p:sp>
        <p:nvSpPr>
          <p:cNvPr id="6" name="ZoneTexte 5">
            <a:extLst>
              <a:ext uri="{FF2B5EF4-FFF2-40B4-BE49-F238E27FC236}">
                <a16:creationId xmlns:a16="http://schemas.microsoft.com/office/drawing/2014/main" id="{04893F78-553F-AB26-97B9-27F18F5404C1}"/>
              </a:ext>
            </a:extLst>
          </p:cNvPr>
          <p:cNvSpPr txBox="1"/>
          <p:nvPr/>
        </p:nvSpPr>
        <p:spPr>
          <a:xfrm>
            <a:off x="6509851" y="1836251"/>
            <a:ext cx="4512733" cy="2308324"/>
          </a:xfrm>
          <a:prstGeom prst="rect">
            <a:avLst/>
          </a:prstGeom>
          <a:noFill/>
        </p:spPr>
        <p:txBody>
          <a:bodyPr wrap="square" rtlCol="0">
            <a:spAutoFit/>
          </a:bodyPr>
          <a:lstStyle/>
          <a:p>
            <a:pPr algn="just"/>
            <a:r>
              <a:rPr lang="fr-FR" dirty="0"/>
              <a:t>En considérant le max error , nous constatons que le max error du modèle Ridge_var  est plus élevé sur le train que sur le test. Sur ce point le modèle Linear_var lui est préféré . Cependant au regard du R carré, du  MAE, du MAPE, le modèle Ridge_var est considéré au détriment de Linear_var .</a:t>
            </a:r>
          </a:p>
        </p:txBody>
      </p:sp>
      <p:sp>
        <p:nvSpPr>
          <p:cNvPr id="9" name="ZoneTexte 8">
            <a:extLst>
              <a:ext uri="{FF2B5EF4-FFF2-40B4-BE49-F238E27FC236}">
                <a16:creationId xmlns:a16="http://schemas.microsoft.com/office/drawing/2014/main" id="{B2DE98DE-2195-A523-6CE5-B4BC03AC3A84}"/>
              </a:ext>
            </a:extLst>
          </p:cNvPr>
          <p:cNvSpPr txBox="1"/>
          <p:nvPr/>
        </p:nvSpPr>
        <p:spPr>
          <a:xfrm>
            <a:off x="1056191" y="970012"/>
            <a:ext cx="2221046" cy="369332"/>
          </a:xfrm>
          <a:prstGeom prst="rect">
            <a:avLst/>
          </a:prstGeom>
          <a:noFill/>
        </p:spPr>
        <p:txBody>
          <a:bodyPr wrap="square" rtlCol="0">
            <a:spAutoFit/>
          </a:bodyPr>
          <a:lstStyle/>
          <a:p>
            <a:r>
              <a:rPr lang="en-US" b="1" dirty="0"/>
              <a:t>Max error</a:t>
            </a:r>
            <a:endParaRPr lang="fr-FR" b="1" dirty="0"/>
          </a:p>
        </p:txBody>
      </p:sp>
    </p:spTree>
    <p:extLst>
      <p:ext uri="{BB962C8B-B14F-4D97-AF65-F5344CB8AC3E}">
        <p14:creationId xmlns:p14="http://schemas.microsoft.com/office/powerpoint/2010/main" val="2583998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2E47A-A16A-502B-97B3-A801A7428B10}"/>
              </a:ext>
            </a:extLst>
          </p:cNvPr>
          <p:cNvSpPr>
            <a:spLocks noGrp="1"/>
          </p:cNvSpPr>
          <p:nvPr>
            <p:ph type="title"/>
          </p:nvPr>
        </p:nvSpPr>
        <p:spPr>
          <a:xfrm>
            <a:off x="513225" y="400697"/>
            <a:ext cx="10077557" cy="875859"/>
          </a:xfrm>
          <a:ln>
            <a:solidFill>
              <a:srgbClr val="F3F0E9"/>
            </a:solidFill>
          </a:ln>
        </p:spPr>
        <p:txBody>
          <a:bodyPr>
            <a:normAutofit/>
          </a:bodyPr>
          <a:lstStyle/>
          <a:p>
            <a:r>
              <a:rPr lang="en-US" b="1" dirty="0">
                <a:ea typeface="+mn-ea"/>
                <a:cs typeface="+mn-cs"/>
              </a:rPr>
              <a:t>Introduction</a:t>
            </a:r>
          </a:p>
        </p:txBody>
      </p:sp>
      <p:pic>
        <p:nvPicPr>
          <p:cNvPr id="7" name="Picture 6">
            <a:extLst>
              <a:ext uri="{FF2B5EF4-FFF2-40B4-BE49-F238E27FC236}">
                <a16:creationId xmlns:a16="http://schemas.microsoft.com/office/drawing/2014/main" id="{1EBD3D30-1BE5-EA77-F5C3-DC7A8A196563}"/>
              </a:ext>
            </a:extLst>
          </p:cNvPr>
          <p:cNvPicPr>
            <a:picLocks noChangeAspect="1"/>
          </p:cNvPicPr>
          <p:nvPr/>
        </p:nvPicPr>
        <p:blipFill>
          <a:blip r:embed="rId2"/>
          <a:stretch>
            <a:fillRect/>
          </a:stretch>
        </p:blipFill>
        <p:spPr>
          <a:xfrm>
            <a:off x="386856" y="2311218"/>
            <a:ext cx="1150026" cy="161925"/>
          </a:xfrm>
          <a:prstGeom prst="rect">
            <a:avLst/>
          </a:prstGeom>
        </p:spPr>
      </p:pic>
      <p:sp>
        <p:nvSpPr>
          <p:cNvPr id="3" name="Content Placeholder 2">
            <a:extLst>
              <a:ext uri="{FF2B5EF4-FFF2-40B4-BE49-F238E27FC236}">
                <a16:creationId xmlns:a16="http://schemas.microsoft.com/office/drawing/2014/main" id="{2B90E7FB-7944-3230-7528-CDAFB5F220D7}"/>
              </a:ext>
            </a:extLst>
          </p:cNvPr>
          <p:cNvSpPr>
            <a:spLocks noGrp="1"/>
          </p:cNvSpPr>
          <p:nvPr>
            <p:ph idx="1"/>
          </p:nvPr>
        </p:nvSpPr>
        <p:spPr>
          <a:xfrm>
            <a:off x="512349" y="1593985"/>
            <a:ext cx="11187135" cy="4860027"/>
          </a:xfrm>
          <a:ln>
            <a:solidFill>
              <a:srgbClr val="F3F0E9"/>
            </a:solidFill>
          </a:ln>
        </p:spPr>
        <p:txBody>
          <a:bodyPr vert="horz" lIns="91440" tIns="45720" rIns="91440" bIns="45720" rtlCol="0" anchor="t">
            <a:noAutofit/>
          </a:bodyPr>
          <a:lstStyle/>
          <a:p>
            <a:pPr algn="just"/>
            <a:endParaRPr lang="fr-FR" sz="2400" dirty="0"/>
          </a:p>
          <a:p>
            <a:pPr algn="just"/>
            <a:endParaRPr lang="fr-FR" sz="2400" dirty="0"/>
          </a:p>
        </p:txBody>
      </p:sp>
      <p:grpSp>
        <p:nvGrpSpPr>
          <p:cNvPr id="23" name="Graphic 78">
            <a:extLst>
              <a:ext uri="{FF2B5EF4-FFF2-40B4-BE49-F238E27FC236}">
                <a16:creationId xmlns:a16="http://schemas.microsoft.com/office/drawing/2014/main" id="{6D8EC44E-D0AD-594E-A362-4D8D65963D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8882" y="1280261"/>
            <a:ext cx="6955582" cy="379743"/>
            <a:chOff x="-9997687" y="2532739"/>
            <a:chExt cx="17302314" cy="944647"/>
          </a:xfrm>
          <a:solidFill>
            <a:schemeClr val="accent1"/>
          </a:solidFill>
        </p:grpSpPr>
        <p:sp>
          <p:nvSpPr>
            <p:cNvPr id="17" name="Graphic 78">
              <a:extLst>
                <a:ext uri="{FF2B5EF4-FFF2-40B4-BE49-F238E27FC236}">
                  <a16:creationId xmlns:a16="http://schemas.microsoft.com/office/drawing/2014/main" id="{C61D7405-D5E7-848C-5B88-52BD5DC8FF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8" name="Graphic 78">
              <a:extLst>
                <a:ext uri="{FF2B5EF4-FFF2-40B4-BE49-F238E27FC236}">
                  <a16:creationId xmlns:a16="http://schemas.microsoft.com/office/drawing/2014/main" id="{3DFE9B93-D855-3D48-B642-873A44E76D7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9997687" y="2532739"/>
              <a:ext cx="17293265" cy="944647"/>
              <a:chOff x="-9997687" y="2532739"/>
              <a:chExt cx="17293265" cy="944647"/>
            </a:xfrm>
            <a:grpFill/>
          </p:grpSpPr>
          <p:sp>
            <p:nvSpPr>
              <p:cNvPr id="19" name="Graphic 78">
                <a:extLst>
                  <a:ext uri="{FF2B5EF4-FFF2-40B4-BE49-F238E27FC236}">
                    <a16:creationId xmlns:a16="http://schemas.microsoft.com/office/drawing/2014/main" id="{3BE7515F-AE30-51A2-6C07-ABEFE65C3E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0" name="Graphic 78">
                <a:extLst>
                  <a:ext uri="{FF2B5EF4-FFF2-40B4-BE49-F238E27FC236}">
                    <a16:creationId xmlns:a16="http://schemas.microsoft.com/office/drawing/2014/main" id="{3DE8D376-6C3F-8763-8E39-2E50E417CD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1" name="Graphic 78">
                <a:extLst>
                  <a:ext uri="{FF2B5EF4-FFF2-40B4-BE49-F238E27FC236}">
                    <a16:creationId xmlns:a16="http://schemas.microsoft.com/office/drawing/2014/main" id="{8D04EC51-3C26-EB76-FFF8-D57A10EA93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2" name="Graphic 78">
                <a:extLst>
                  <a:ext uri="{FF2B5EF4-FFF2-40B4-BE49-F238E27FC236}">
                    <a16:creationId xmlns:a16="http://schemas.microsoft.com/office/drawing/2014/main" id="{B5CC80BB-8949-CDFE-DB91-008F95E2E0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97687" y="2532739"/>
                <a:ext cx="2418109"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 name="Slide Number Placeholder 3">
            <a:extLst>
              <a:ext uri="{FF2B5EF4-FFF2-40B4-BE49-F238E27FC236}">
                <a16:creationId xmlns:a16="http://schemas.microsoft.com/office/drawing/2014/main" id="{E46EC7B2-74CF-8718-EC76-4CE5473C710A}"/>
              </a:ext>
            </a:extLst>
          </p:cNvPr>
          <p:cNvSpPr>
            <a:spLocks noGrp="1"/>
          </p:cNvSpPr>
          <p:nvPr>
            <p:ph type="sldNum" sz="quarter" idx="12"/>
          </p:nvPr>
        </p:nvSpPr>
        <p:spPr/>
        <p:txBody>
          <a:bodyPr/>
          <a:lstStyle/>
          <a:p>
            <a:fld id="{E1076ED0-0DB3-4879-AAE5-5C20D22C1DF4}" type="slidenum">
              <a:rPr lang="en-US" smtClean="0"/>
              <a:t>2</a:t>
            </a:fld>
            <a:endParaRPr lang="en-US"/>
          </a:p>
        </p:txBody>
      </p:sp>
      <p:pic>
        <p:nvPicPr>
          <p:cNvPr id="9" name="Image 8">
            <a:extLst>
              <a:ext uri="{FF2B5EF4-FFF2-40B4-BE49-F238E27FC236}">
                <a16:creationId xmlns:a16="http://schemas.microsoft.com/office/drawing/2014/main" id="{498073AA-62AD-D13A-7B8A-CBC9149B99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711253"/>
            <a:ext cx="3982720" cy="5146747"/>
          </a:xfrm>
          <a:prstGeom prst="rect">
            <a:avLst/>
          </a:prstGeom>
        </p:spPr>
      </p:pic>
      <p:sp>
        <p:nvSpPr>
          <p:cNvPr id="5" name="ZoneTexte 4">
            <a:extLst>
              <a:ext uri="{FF2B5EF4-FFF2-40B4-BE49-F238E27FC236}">
                <a16:creationId xmlns:a16="http://schemas.microsoft.com/office/drawing/2014/main" id="{45E11BC1-63C0-062B-6585-B9CD2F143D0B}"/>
              </a:ext>
            </a:extLst>
          </p:cNvPr>
          <p:cNvSpPr txBox="1"/>
          <p:nvPr/>
        </p:nvSpPr>
        <p:spPr>
          <a:xfrm>
            <a:off x="4232660" y="1848479"/>
            <a:ext cx="7466824" cy="3970318"/>
          </a:xfrm>
          <a:prstGeom prst="rect">
            <a:avLst/>
          </a:prstGeom>
          <a:noFill/>
        </p:spPr>
        <p:txBody>
          <a:bodyPr wrap="square" rtlCol="0">
            <a:spAutoFit/>
          </a:bodyPr>
          <a:lstStyle/>
          <a:p>
            <a:pPr algn="just"/>
            <a:r>
              <a:rPr lang="fr-FR" dirty="0"/>
              <a:t>Le boom immobilier depuis les années 2000 aux USA a augmenté l’envie des propriétaires de disposer des maisons de bonne qualité et autres. Toutefois les préférences des futurs propriétaires pourraient diverger des uns des autres. Ainsi donc les futurs propriétaires ont besoin de connaitre le prix de leurs futures maisons en fonction de leurs critères désignés. Il devient alors intéressant de pouvoir prédire le prix d'une maison en fonction de ces critères. C'est l’objet de notre projet final du cours de machine Learning 1. Pour faire ce projet, nous disposons d'une base de données qui vient du site Kaggle intitulé "House Prices : Advanced Regression Techniques"</a:t>
            </a:r>
            <a:br>
              <a:rPr lang="fr-FR" dirty="0"/>
            </a:br>
            <a:r>
              <a:rPr lang="fr-FR" dirty="0"/>
              <a:t>Dans ce dataset, nous avons 80 variables explicatives du prix d'une maison dans la ville de Ames en Iowa. Nous allons donc construire un modèle de régression linéaire pour tenter de prédire au mieux le prix d'une maison en fonction de ces variables.</a:t>
            </a:r>
          </a:p>
        </p:txBody>
      </p:sp>
    </p:spTree>
    <p:extLst>
      <p:ext uri="{BB962C8B-B14F-4D97-AF65-F5344CB8AC3E}">
        <p14:creationId xmlns:p14="http://schemas.microsoft.com/office/powerpoint/2010/main" val="27979434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2" name="Freeform: Shape 141">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44" name="Group 143">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45" name="Freeform: Shape 144">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6" name="Freeform: Shape 145">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7" name="Freeform: Shape 146">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8"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49"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50"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3" name="Freeform: Shape 152">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55"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156"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57"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58"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59"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60"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61"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163" name="Rectangle 162">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46" name="Picture 45" descr="Arrière-plan abstrait de données">
            <a:extLst>
              <a:ext uri="{FF2B5EF4-FFF2-40B4-BE49-F238E27FC236}">
                <a16:creationId xmlns:a16="http://schemas.microsoft.com/office/drawing/2014/main" id="{25A4748A-CC3F-8140-0D7D-6C3BE97827CC}"/>
              </a:ext>
            </a:extLst>
          </p:cNvPr>
          <p:cNvPicPr>
            <a:picLocks noChangeAspect="1"/>
          </p:cNvPicPr>
          <p:nvPr/>
        </p:nvPicPr>
        <p:blipFill rotWithShape="1">
          <a:blip r:embed="rId2"/>
          <a:srcRect r="56"/>
          <a:stretch/>
        </p:blipFill>
        <p:spPr>
          <a:xfrm>
            <a:off x="20" y="10"/>
            <a:ext cx="12188932" cy="6857990"/>
          </a:xfrm>
          <a:prstGeom prst="rect">
            <a:avLst/>
          </a:prstGeom>
        </p:spPr>
      </p:pic>
      <p:sp>
        <p:nvSpPr>
          <p:cNvPr id="165" name="Rectangle 164">
            <a:extLst>
              <a:ext uri="{FF2B5EF4-FFF2-40B4-BE49-F238E27FC236}">
                <a16:creationId xmlns:a16="http://schemas.microsoft.com/office/drawing/2014/main" id="{948AEA76-67F2-4344-A189-9BFFE00763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7DD2CE-E232-2327-12C4-07DE823F801F}"/>
              </a:ext>
            </a:extLst>
          </p:cNvPr>
          <p:cNvSpPr>
            <a:spLocks noGrp="1"/>
          </p:cNvSpPr>
          <p:nvPr>
            <p:ph type="title"/>
          </p:nvPr>
        </p:nvSpPr>
        <p:spPr>
          <a:xfrm>
            <a:off x="530352" y="2122627"/>
            <a:ext cx="5565648" cy="856495"/>
          </a:xfrm>
        </p:spPr>
        <p:txBody>
          <a:bodyPr vert="horz" lIns="91440" tIns="45720" rIns="91440" bIns="45720" rtlCol="0" anchor="b">
            <a:normAutofit/>
          </a:bodyPr>
          <a:lstStyle/>
          <a:p>
            <a:r>
              <a:rPr lang="fr-FR" sz="4000" dirty="0">
                <a:solidFill>
                  <a:srgbClr val="FFFFFF"/>
                </a:solidFill>
              </a:rPr>
              <a:t>Conclusion </a:t>
            </a:r>
          </a:p>
        </p:txBody>
      </p:sp>
      <p:grpSp>
        <p:nvGrpSpPr>
          <p:cNvPr id="167"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168"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69"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70"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71"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72"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73"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7" name="Slide Number Placeholder 6">
            <a:extLst>
              <a:ext uri="{FF2B5EF4-FFF2-40B4-BE49-F238E27FC236}">
                <a16:creationId xmlns:a16="http://schemas.microsoft.com/office/drawing/2014/main" id="{33017DEF-DBBB-D7FE-974C-7DD9072F4A8F}"/>
              </a:ext>
            </a:extLst>
          </p:cNvPr>
          <p:cNvSpPr>
            <a:spLocks noGrp="1"/>
          </p:cNvSpPr>
          <p:nvPr>
            <p:ph type="sldNum" sz="quarter" idx="12"/>
          </p:nvPr>
        </p:nvSpPr>
        <p:spPr>
          <a:xfrm>
            <a:off x="11655367" y="6356350"/>
            <a:ext cx="529809" cy="365125"/>
          </a:xfrm>
        </p:spPr>
        <p:txBody>
          <a:bodyPr vert="horz" lIns="91440" tIns="45720" rIns="91440" bIns="45720" rtlCol="0" anchor="ctr">
            <a:normAutofit/>
          </a:bodyPr>
          <a:lstStyle/>
          <a:p>
            <a:pPr>
              <a:spcAft>
                <a:spcPts val="600"/>
              </a:spcAft>
            </a:pPr>
            <a:fld id="{E1076ED0-0DB3-4879-AAE5-5C20D22C1DF4}" type="slidenum">
              <a:rPr lang="en-US">
                <a:solidFill>
                  <a:srgbClr val="FFFFFF"/>
                </a:solidFill>
              </a:rPr>
              <a:pPr>
                <a:spcAft>
                  <a:spcPts val="600"/>
                </a:spcAft>
              </a:pPr>
              <a:t>20</a:t>
            </a:fld>
            <a:endParaRPr lang="en-US">
              <a:solidFill>
                <a:srgbClr val="FFFFFF"/>
              </a:solidFill>
            </a:endParaRPr>
          </a:p>
        </p:txBody>
      </p:sp>
    </p:spTree>
    <p:extLst>
      <p:ext uri="{BB962C8B-B14F-4D97-AF65-F5344CB8AC3E}">
        <p14:creationId xmlns:p14="http://schemas.microsoft.com/office/powerpoint/2010/main" val="10855034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7" name="Freeform: Shape 56">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9" name="Group 58">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60" name="Freeform: Shape 59">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1" name="Freeform: Shape 60">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2" name="Freeform: Shape 61">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3"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64"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5"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Freeform: Shape 67">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0"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71"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72"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73"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74"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75"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76"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78" name="Rectangle 77">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pic>
        <p:nvPicPr>
          <p:cNvPr id="4" name="Picture 3" descr="Fleurs de printemps sur un arrière-plan coloré">
            <a:extLst>
              <a:ext uri="{FF2B5EF4-FFF2-40B4-BE49-F238E27FC236}">
                <a16:creationId xmlns:a16="http://schemas.microsoft.com/office/drawing/2014/main" id="{D7B52FA6-0D37-25ED-E201-3AF009EB67EF}"/>
              </a:ext>
            </a:extLst>
          </p:cNvPr>
          <p:cNvPicPr>
            <a:picLocks noChangeAspect="1"/>
          </p:cNvPicPr>
          <p:nvPr/>
        </p:nvPicPr>
        <p:blipFill rotWithShape="1">
          <a:blip r:embed="rId2">
            <a:alphaModFix amt="40000"/>
          </a:blip>
          <a:srcRect t="16024" r="-1" b="-1"/>
          <a:stretch/>
        </p:blipFill>
        <p:spPr>
          <a:xfrm>
            <a:off x="20" y="10"/>
            <a:ext cx="12188932" cy="6857990"/>
          </a:xfrm>
          <a:prstGeom prst="rect">
            <a:avLst/>
          </a:prstGeom>
        </p:spPr>
      </p:pic>
      <p:sp>
        <p:nvSpPr>
          <p:cNvPr id="2" name="Title 1">
            <a:extLst>
              <a:ext uri="{FF2B5EF4-FFF2-40B4-BE49-F238E27FC236}">
                <a16:creationId xmlns:a16="http://schemas.microsoft.com/office/drawing/2014/main" id="{AF108F08-7164-47DB-E81C-2868183BE376}"/>
              </a:ext>
            </a:extLst>
          </p:cNvPr>
          <p:cNvSpPr>
            <a:spLocks noGrp="1"/>
          </p:cNvSpPr>
          <p:nvPr>
            <p:ph type="title"/>
          </p:nvPr>
        </p:nvSpPr>
        <p:spPr>
          <a:xfrm>
            <a:off x="1549238" y="1145080"/>
            <a:ext cx="9090476" cy="2179601"/>
          </a:xfrm>
        </p:spPr>
        <p:txBody>
          <a:bodyPr vert="horz" lIns="91440" tIns="45720" rIns="91440" bIns="45720" rtlCol="0" anchor="b">
            <a:normAutofit/>
          </a:bodyPr>
          <a:lstStyle/>
          <a:p>
            <a:pPr algn="ctr"/>
            <a:r>
              <a:rPr lang="fr-FR" sz="4000" dirty="0">
                <a:solidFill>
                  <a:srgbClr val="FFFFFF"/>
                </a:solidFill>
              </a:rPr>
              <a:t>Merci ! </a:t>
            </a:r>
          </a:p>
        </p:txBody>
      </p:sp>
      <p:sp>
        <p:nvSpPr>
          <p:cNvPr id="80" name="Freeform: Shape 79">
            <a:extLst>
              <a:ext uri="{FF2B5EF4-FFF2-40B4-BE49-F238E27FC236}">
                <a16:creationId xmlns:a16="http://schemas.microsoft.com/office/drawing/2014/main" id="{CF7F2079-504C-499A-A644-58F4DDC76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491506" y="-615180"/>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82"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08356" y="3533292"/>
            <a:ext cx="972241" cy="45718"/>
            <a:chOff x="4886325" y="3371754"/>
            <a:chExt cx="2418492" cy="113728"/>
          </a:xfrm>
          <a:solidFill>
            <a:schemeClr val="accent1"/>
          </a:solidFill>
        </p:grpSpPr>
        <p:sp>
          <p:nvSpPr>
            <p:cNvPr id="83"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4"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85"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86"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87"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88"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90" name="Freeform: Shape 89">
            <a:extLst>
              <a:ext uri="{FF2B5EF4-FFF2-40B4-BE49-F238E27FC236}">
                <a16:creationId xmlns:a16="http://schemas.microsoft.com/office/drawing/2014/main" id="{3D505D40-32E9-4C48-81F8-AD80433BE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516668"/>
            <a:ext cx="4187283"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2" name="Group 91">
            <a:extLst>
              <a:ext uri="{FF2B5EF4-FFF2-40B4-BE49-F238E27FC236}">
                <a16:creationId xmlns:a16="http://schemas.microsoft.com/office/drawing/2014/main" id="{C507BF36-B92B-4CAC-BCA7-8364B51E1F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969850"/>
            <a:ext cx="886141" cy="802496"/>
            <a:chOff x="10948005" y="3272152"/>
            <a:chExt cx="868640" cy="786648"/>
          </a:xfrm>
          <a:solidFill>
            <a:schemeClr val="accent1"/>
          </a:solidFill>
        </p:grpSpPr>
        <p:sp>
          <p:nvSpPr>
            <p:cNvPr id="93" name="Freeform: Shape 92">
              <a:extLst>
                <a:ext uri="{FF2B5EF4-FFF2-40B4-BE49-F238E27FC236}">
                  <a16:creationId xmlns:a16="http://schemas.microsoft.com/office/drawing/2014/main" id="{2276237E-3A6D-452F-879C-FB8C77A1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4" name="Freeform: Shape 93">
              <a:extLst>
                <a:ext uri="{FF2B5EF4-FFF2-40B4-BE49-F238E27FC236}">
                  <a16:creationId xmlns:a16="http://schemas.microsoft.com/office/drawing/2014/main" id="{38BC9243-F4BF-48A7-89AE-DFA5B37DE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5" name="Freeform: Shape 94">
              <a:extLst>
                <a:ext uri="{FF2B5EF4-FFF2-40B4-BE49-F238E27FC236}">
                  <a16:creationId xmlns:a16="http://schemas.microsoft.com/office/drawing/2014/main" id="{5DE414EC-F3DF-412E-9B22-5328DAA99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6" name="Graphic 12">
              <a:extLst>
                <a:ext uri="{FF2B5EF4-FFF2-40B4-BE49-F238E27FC236}">
                  <a16:creationId xmlns:a16="http://schemas.microsoft.com/office/drawing/2014/main" id="{039C06B1-FDEA-47B1-8222-7D622CD72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97" name="Graphic 15">
              <a:extLst>
                <a:ext uri="{FF2B5EF4-FFF2-40B4-BE49-F238E27FC236}">
                  <a16:creationId xmlns:a16="http://schemas.microsoft.com/office/drawing/2014/main" id="{B834C8C1-9BD1-4635-8E5B-65815F901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98" name="Graphic 15">
              <a:extLst>
                <a:ext uri="{FF2B5EF4-FFF2-40B4-BE49-F238E27FC236}">
                  <a16:creationId xmlns:a16="http://schemas.microsoft.com/office/drawing/2014/main" id="{2963D456-B3F4-4EDC-827E-645741F64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73A58845-EFFB-4806-BC6D-47418C15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FC70E5DE-5BD5-EFE8-1761-1E171650711F}"/>
              </a:ext>
            </a:extLst>
          </p:cNvPr>
          <p:cNvSpPr>
            <a:spLocks noGrp="1"/>
          </p:cNvSpPr>
          <p:nvPr>
            <p:ph type="sldNum" sz="quarter" idx="12"/>
          </p:nvPr>
        </p:nvSpPr>
        <p:spPr/>
        <p:txBody>
          <a:bodyPr/>
          <a:lstStyle/>
          <a:p>
            <a:fld id="{E1076ED0-0DB3-4879-AAE5-5C20D22C1DF4}" type="slidenum">
              <a:rPr lang="en-US" smtClean="0"/>
              <a:t>21</a:t>
            </a:fld>
            <a:endParaRPr lang="en-US"/>
          </a:p>
        </p:txBody>
      </p:sp>
    </p:spTree>
    <p:extLst>
      <p:ext uri="{BB962C8B-B14F-4D97-AF65-F5344CB8AC3E}">
        <p14:creationId xmlns:p14="http://schemas.microsoft.com/office/powerpoint/2010/main" val="1844588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8" name="Rectangle 107">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C07625D8-92A6-C287-F9C7-2B72762A292E}"/>
              </a:ext>
            </a:extLst>
          </p:cNvPr>
          <p:cNvSpPr>
            <a:spLocks noGrp="1"/>
          </p:cNvSpPr>
          <p:nvPr>
            <p:ph type="title"/>
          </p:nvPr>
        </p:nvSpPr>
        <p:spPr>
          <a:xfrm>
            <a:off x="509431" y="1069413"/>
            <a:ext cx="5566263" cy="642291"/>
          </a:xfrm>
        </p:spPr>
        <p:txBody>
          <a:bodyPr>
            <a:normAutofit fontScale="90000"/>
          </a:bodyPr>
          <a:lstStyle/>
          <a:p>
            <a:r>
              <a:rPr lang="en-US" sz="4000" b="1" dirty="0">
                <a:ea typeface="+mn-ea"/>
                <a:cs typeface="+mn-cs"/>
              </a:rPr>
              <a:t>Plan</a:t>
            </a:r>
          </a:p>
        </p:txBody>
      </p:sp>
      <p:sp>
        <p:nvSpPr>
          <p:cNvPr id="110" name="Freeform: Shape 109">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1"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1731671"/>
            <a:ext cx="972241" cy="895904"/>
            <a:chOff x="4886325" y="1248738"/>
            <a:chExt cx="2418492" cy="2228648"/>
          </a:xfrm>
          <a:solidFill>
            <a:schemeClr val="accent1"/>
          </a:solidFill>
        </p:grpSpPr>
        <p:sp>
          <p:nvSpPr>
            <p:cNvPr id="112"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13"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1248738"/>
              <a:ext cx="2418108" cy="2228648"/>
              <a:chOff x="4886709" y="1248738"/>
              <a:chExt cx="2418108" cy="2228648"/>
            </a:xfrm>
            <a:grpFill/>
          </p:grpSpPr>
          <p:sp>
            <p:nvSpPr>
              <p:cNvPr id="114"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5"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6"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29"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1248738"/>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5FE063E1-B605-F2E9-864E-4A7C175C0082}"/>
              </a:ext>
            </a:extLst>
          </p:cNvPr>
          <p:cNvSpPr>
            <a:spLocks noGrp="1"/>
          </p:cNvSpPr>
          <p:nvPr>
            <p:ph idx="1"/>
          </p:nvPr>
        </p:nvSpPr>
        <p:spPr>
          <a:xfrm>
            <a:off x="525717" y="2064907"/>
            <a:ext cx="5566263" cy="3274503"/>
          </a:xfrm>
        </p:spPr>
        <p:txBody>
          <a:bodyPr vert="horz" lIns="91440" tIns="45720" rIns="91440" bIns="45720" rtlCol="0" anchor="t">
            <a:normAutofit/>
          </a:bodyPr>
          <a:lstStyle/>
          <a:p>
            <a:endParaRPr lang="en-US" dirty="0"/>
          </a:p>
          <a:p>
            <a:pPr marL="457200" indent="-457200">
              <a:buAutoNum type="arabicPeriod"/>
            </a:pPr>
            <a:r>
              <a:rPr lang="fr-FR" sz="1900" dirty="0"/>
              <a:t>PRÉSENTATION DES DONNÉES</a:t>
            </a:r>
            <a:endParaRPr lang="en-US" sz="1900" dirty="0"/>
          </a:p>
          <a:p>
            <a:pPr marL="457200" indent="-457200">
              <a:buAutoNum type="arabicPeriod"/>
            </a:pPr>
            <a:r>
              <a:rPr lang="fr-FR" sz="1900" dirty="0"/>
              <a:t>ANALYSE EXPLORATOIRE</a:t>
            </a:r>
          </a:p>
          <a:p>
            <a:pPr marL="457200" indent="-457200">
              <a:buAutoNum type="arabicPeriod"/>
            </a:pPr>
            <a:r>
              <a:rPr lang="fr-FR" sz="1900" dirty="0"/>
              <a:t>PRE</a:t>
            </a:r>
            <a:r>
              <a:rPr lang="en-US" sz="1900" dirty="0"/>
              <a:t>-PROCESSING</a:t>
            </a:r>
          </a:p>
          <a:p>
            <a:pPr marL="457200" indent="-457200">
              <a:buAutoNum type="arabicPeriod"/>
            </a:pPr>
            <a:r>
              <a:rPr lang="fr-FR" sz="1900" dirty="0"/>
              <a:t>MODÉLISATION </a:t>
            </a:r>
            <a:endParaRPr lang="en-US" sz="1900" dirty="0"/>
          </a:p>
          <a:p>
            <a:pPr marL="457200" indent="-457200">
              <a:buAutoNum type="arabicPeriod"/>
            </a:pPr>
            <a:r>
              <a:rPr lang="fr-FR" sz="1900" dirty="0"/>
              <a:t>EVALUATION DES MODÈLES</a:t>
            </a:r>
          </a:p>
          <a:p>
            <a:r>
              <a:rPr lang="fr-FR" sz="1900" dirty="0"/>
              <a:t> </a:t>
            </a:r>
            <a:endParaRPr lang="en-US" sz="1900" dirty="0"/>
          </a:p>
        </p:txBody>
      </p:sp>
      <p:pic>
        <p:nvPicPr>
          <p:cNvPr id="134" name="Picture 133">
            <a:extLst>
              <a:ext uri="{FF2B5EF4-FFF2-40B4-BE49-F238E27FC236}">
                <a16:creationId xmlns:a16="http://schemas.microsoft.com/office/drawing/2014/main" id="{0C86EE38-B15D-F19A-23A6-77A25A473D58}"/>
              </a:ext>
            </a:extLst>
          </p:cNvPr>
          <p:cNvPicPr>
            <a:picLocks noChangeAspect="1"/>
          </p:cNvPicPr>
          <p:nvPr/>
        </p:nvPicPr>
        <p:blipFill rotWithShape="1">
          <a:blip r:embed="rId2"/>
          <a:srcRect l="16698" r="28214" b="4"/>
          <a:stretch/>
        </p:blipFill>
        <p:spPr>
          <a:xfrm>
            <a:off x="6556773" y="10"/>
            <a:ext cx="5660211" cy="6857990"/>
          </a:xfrm>
          <a:prstGeom prst="rect">
            <a:avLst/>
          </a:prstGeom>
        </p:spPr>
      </p:pic>
      <p:sp>
        <p:nvSpPr>
          <p:cNvPr id="135" name="Freeform: Shape 134">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6" name="Group 135">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37" name="Freeform: Shape 136">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8" name="Freeform: Shape 137">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9" name="Freeform: Shape 138">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0"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41"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42"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4CC27373-BE55-B31B-6393-572751BBB3F8}"/>
              </a:ext>
            </a:extLst>
          </p:cNvPr>
          <p:cNvSpPr>
            <a:spLocks noGrp="1"/>
          </p:cNvSpPr>
          <p:nvPr>
            <p:ph type="sldNum" sz="quarter" idx="12"/>
          </p:nvPr>
        </p:nvSpPr>
        <p:spPr/>
        <p:txBody>
          <a:bodyPr/>
          <a:lstStyle/>
          <a:p>
            <a:fld id="{E1076ED0-0DB3-4879-AAE5-5C20D22C1DF4}" type="slidenum">
              <a:rPr lang="en-US" dirty="0" smtClean="0"/>
              <a:t>3</a:t>
            </a:fld>
            <a:endParaRPr lang="en-US" dirty="0"/>
          </a:p>
        </p:txBody>
      </p:sp>
    </p:spTree>
    <p:extLst>
      <p:ext uri="{BB962C8B-B14F-4D97-AF65-F5344CB8AC3E}">
        <p14:creationId xmlns:p14="http://schemas.microsoft.com/office/powerpoint/2010/main" val="2150523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FE0180-8D18-C492-7221-955004CD69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E473AB-6659-0327-49BA-419CB506BC8E}"/>
              </a:ext>
            </a:extLst>
          </p:cNvPr>
          <p:cNvSpPr>
            <a:spLocks noGrp="1"/>
          </p:cNvSpPr>
          <p:nvPr>
            <p:ph type="title"/>
          </p:nvPr>
        </p:nvSpPr>
        <p:spPr>
          <a:xfrm>
            <a:off x="2103129" y="92095"/>
            <a:ext cx="7068254" cy="644538"/>
          </a:xfrm>
          <a:ln>
            <a:solidFill>
              <a:srgbClr val="F3F0E9"/>
            </a:solidFill>
          </a:ln>
        </p:spPr>
        <p:txBody>
          <a:bodyPr>
            <a:normAutofit/>
          </a:bodyPr>
          <a:lstStyle/>
          <a:p>
            <a:pPr algn="ctr"/>
            <a:r>
              <a:rPr lang="fr-FR" b="1" dirty="0">
                <a:ea typeface="+mn-ea"/>
                <a:cs typeface="+mn-cs"/>
              </a:rPr>
              <a:t>1. Présentation des données </a:t>
            </a:r>
          </a:p>
        </p:txBody>
      </p:sp>
      <p:pic>
        <p:nvPicPr>
          <p:cNvPr id="7" name="Picture 6">
            <a:extLst>
              <a:ext uri="{FF2B5EF4-FFF2-40B4-BE49-F238E27FC236}">
                <a16:creationId xmlns:a16="http://schemas.microsoft.com/office/drawing/2014/main" id="{F6541B6C-D58B-08A2-EAA0-8412BE1A2985}"/>
              </a:ext>
            </a:extLst>
          </p:cNvPr>
          <p:cNvPicPr>
            <a:picLocks noChangeAspect="1"/>
          </p:cNvPicPr>
          <p:nvPr/>
        </p:nvPicPr>
        <p:blipFill>
          <a:blip r:embed="rId2"/>
          <a:stretch>
            <a:fillRect/>
          </a:stretch>
        </p:blipFill>
        <p:spPr>
          <a:xfrm>
            <a:off x="386856" y="2311218"/>
            <a:ext cx="1150026" cy="161925"/>
          </a:xfrm>
          <a:prstGeom prst="rect">
            <a:avLst/>
          </a:prstGeom>
        </p:spPr>
      </p:pic>
      <p:grpSp>
        <p:nvGrpSpPr>
          <p:cNvPr id="23" name="Graphic 78">
            <a:extLst>
              <a:ext uri="{FF2B5EF4-FFF2-40B4-BE49-F238E27FC236}">
                <a16:creationId xmlns:a16="http://schemas.microsoft.com/office/drawing/2014/main" id="{2DD62C35-0DC9-423B-12FD-20AF0756D1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8882" y="1280261"/>
            <a:ext cx="6955582" cy="379743"/>
            <a:chOff x="-9997687" y="2532739"/>
            <a:chExt cx="17302314" cy="944647"/>
          </a:xfrm>
          <a:solidFill>
            <a:schemeClr val="accent1"/>
          </a:solidFill>
        </p:grpSpPr>
        <p:sp>
          <p:nvSpPr>
            <p:cNvPr id="17" name="Graphic 78">
              <a:extLst>
                <a:ext uri="{FF2B5EF4-FFF2-40B4-BE49-F238E27FC236}">
                  <a16:creationId xmlns:a16="http://schemas.microsoft.com/office/drawing/2014/main" id="{F105FAD4-5601-280D-CDC9-B229FDE418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8" name="Graphic 78">
              <a:extLst>
                <a:ext uri="{FF2B5EF4-FFF2-40B4-BE49-F238E27FC236}">
                  <a16:creationId xmlns:a16="http://schemas.microsoft.com/office/drawing/2014/main" id="{1AC85808-CBD6-34EE-5185-C4FB4DB355B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9997687" y="2532739"/>
              <a:ext cx="17293265" cy="944647"/>
              <a:chOff x="-9997687" y="2532739"/>
              <a:chExt cx="17293265" cy="944647"/>
            </a:xfrm>
            <a:grpFill/>
          </p:grpSpPr>
          <p:sp>
            <p:nvSpPr>
              <p:cNvPr id="19" name="Graphic 78">
                <a:extLst>
                  <a:ext uri="{FF2B5EF4-FFF2-40B4-BE49-F238E27FC236}">
                    <a16:creationId xmlns:a16="http://schemas.microsoft.com/office/drawing/2014/main" id="{901DA0BA-CBA8-CCB3-5D69-D19B8F831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0" name="Graphic 78">
                <a:extLst>
                  <a:ext uri="{FF2B5EF4-FFF2-40B4-BE49-F238E27FC236}">
                    <a16:creationId xmlns:a16="http://schemas.microsoft.com/office/drawing/2014/main" id="{BE43A9E6-1038-80CA-CC59-F146B990F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1" name="Graphic 78">
                <a:extLst>
                  <a:ext uri="{FF2B5EF4-FFF2-40B4-BE49-F238E27FC236}">
                    <a16:creationId xmlns:a16="http://schemas.microsoft.com/office/drawing/2014/main" id="{77F9AEC4-E98A-9285-ABEF-DE97D0786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2" name="Graphic 78">
                <a:extLst>
                  <a:ext uri="{FF2B5EF4-FFF2-40B4-BE49-F238E27FC236}">
                    <a16:creationId xmlns:a16="http://schemas.microsoft.com/office/drawing/2014/main" id="{984F849C-C372-D8DF-7C35-DCEBEBDF8B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97687" y="2532739"/>
                <a:ext cx="2418109"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4" name="Picture 3">
            <a:extLst>
              <a:ext uri="{FF2B5EF4-FFF2-40B4-BE49-F238E27FC236}">
                <a16:creationId xmlns:a16="http://schemas.microsoft.com/office/drawing/2014/main" id="{BFA76BBE-149A-7B08-8D3D-B8269148AEDB}"/>
              </a:ext>
            </a:extLst>
          </p:cNvPr>
          <p:cNvPicPr>
            <a:picLocks noChangeAspect="1"/>
          </p:cNvPicPr>
          <p:nvPr/>
        </p:nvPicPr>
        <p:blipFill>
          <a:blip r:embed="rId3"/>
          <a:stretch>
            <a:fillRect/>
          </a:stretch>
        </p:blipFill>
        <p:spPr>
          <a:xfrm>
            <a:off x="198755" y="1185228"/>
            <a:ext cx="3219450" cy="200025"/>
          </a:xfrm>
          <a:prstGeom prst="rect">
            <a:avLst/>
          </a:prstGeom>
        </p:spPr>
      </p:pic>
      <p:sp>
        <p:nvSpPr>
          <p:cNvPr id="8" name="Content Placeholder 2">
            <a:extLst>
              <a:ext uri="{FF2B5EF4-FFF2-40B4-BE49-F238E27FC236}">
                <a16:creationId xmlns:a16="http://schemas.microsoft.com/office/drawing/2014/main" id="{5EA6E2B7-27F3-4AF8-6131-4777E659B33B}"/>
              </a:ext>
            </a:extLst>
          </p:cNvPr>
          <p:cNvSpPr txBox="1">
            <a:spLocks/>
          </p:cNvSpPr>
          <p:nvPr/>
        </p:nvSpPr>
        <p:spPr>
          <a:xfrm>
            <a:off x="5480589" y="943745"/>
            <a:ext cx="6858975" cy="5703307"/>
          </a:xfrm>
          <a:prstGeom prst="rect">
            <a:avLst/>
          </a:prstGeom>
          <a:ln>
            <a:solidFill>
              <a:srgbClr val="F3F0E9"/>
            </a:solidFill>
          </a:ln>
        </p:spPr>
        <p:txBody>
          <a:bodyPr vert="horz" lIns="91440" tIns="45720" rIns="91440" bIns="45720" rtlCol="0" anchor="t">
            <a:no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fr-FR" sz="2400"/>
          </a:p>
        </p:txBody>
      </p:sp>
      <p:sp>
        <p:nvSpPr>
          <p:cNvPr id="3" name="Slide Number Placeholder 2">
            <a:extLst>
              <a:ext uri="{FF2B5EF4-FFF2-40B4-BE49-F238E27FC236}">
                <a16:creationId xmlns:a16="http://schemas.microsoft.com/office/drawing/2014/main" id="{2C523961-12B3-8F85-4942-8652472C2228}"/>
              </a:ext>
            </a:extLst>
          </p:cNvPr>
          <p:cNvSpPr>
            <a:spLocks noGrp="1"/>
          </p:cNvSpPr>
          <p:nvPr>
            <p:ph type="sldNum" sz="quarter" idx="12"/>
          </p:nvPr>
        </p:nvSpPr>
        <p:spPr/>
        <p:txBody>
          <a:bodyPr/>
          <a:lstStyle/>
          <a:p>
            <a:fld id="{E1076ED0-0DB3-4879-AAE5-5C20D22C1DF4}" type="slidenum">
              <a:rPr lang="en-US" smtClean="0"/>
              <a:t>4</a:t>
            </a:fld>
            <a:endParaRPr lang="en-US"/>
          </a:p>
        </p:txBody>
      </p:sp>
      <p:sp>
        <p:nvSpPr>
          <p:cNvPr id="5" name="ZoneTexte 4">
            <a:extLst>
              <a:ext uri="{FF2B5EF4-FFF2-40B4-BE49-F238E27FC236}">
                <a16:creationId xmlns:a16="http://schemas.microsoft.com/office/drawing/2014/main" id="{6DA6E6CF-A72A-DACB-501B-A4DAD47C5FB2}"/>
              </a:ext>
            </a:extLst>
          </p:cNvPr>
          <p:cNvSpPr txBox="1"/>
          <p:nvPr/>
        </p:nvSpPr>
        <p:spPr>
          <a:xfrm rot="10800000" flipV="1">
            <a:off x="198755" y="725814"/>
            <a:ext cx="10877003" cy="1200329"/>
          </a:xfrm>
          <a:prstGeom prst="rect">
            <a:avLst/>
          </a:prstGeom>
          <a:noFill/>
        </p:spPr>
        <p:txBody>
          <a:bodyPr wrap="square" rtlCol="0">
            <a:spAutoFit/>
          </a:bodyPr>
          <a:lstStyle/>
          <a:p>
            <a:pPr algn="just"/>
            <a:r>
              <a:rPr lang="en-US" dirty="0"/>
              <a:t>Pour </a:t>
            </a:r>
            <a:r>
              <a:rPr lang="fr-FR" dirty="0"/>
              <a:t>ce</a:t>
            </a:r>
            <a:r>
              <a:rPr lang="en-US" dirty="0"/>
              <a:t> </a:t>
            </a:r>
            <a:r>
              <a:rPr lang="fr-FR" dirty="0"/>
              <a:t>projet</a:t>
            </a:r>
            <a:r>
              <a:rPr lang="en-US" dirty="0"/>
              <a:t>, nous </a:t>
            </a:r>
            <a:r>
              <a:rPr lang="fr-FR" dirty="0"/>
              <a:t>disposons</a:t>
            </a:r>
            <a:r>
              <a:rPr lang="en-US" dirty="0"/>
              <a:t> de deux jeux de </a:t>
            </a:r>
            <a:r>
              <a:rPr lang="fr-FR" dirty="0"/>
              <a:t>données : train et test. Le dataset train est composé de 1460 observations sur 81 variables et le fichier test contient 1459 observations sur 80 variables</a:t>
            </a:r>
            <a:r>
              <a:rPr lang="en-US" dirty="0"/>
              <a:t>. </a:t>
            </a:r>
            <a:r>
              <a:rPr lang="fr-FR" dirty="0"/>
              <a:t>Cependant</a:t>
            </a:r>
            <a:r>
              <a:rPr lang="en-US" dirty="0"/>
              <a:t> le </a:t>
            </a:r>
            <a:r>
              <a:rPr lang="fr-FR" dirty="0"/>
              <a:t>fichier</a:t>
            </a:r>
            <a:r>
              <a:rPr lang="en-US" dirty="0"/>
              <a:t> test ne </a:t>
            </a:r>
            <a:r>
              <a:rPr lang="fr-FR" dirty="0"/>
              <a:t>contient</a:t>
            </a:r>
            <a:r>
              <a:rPr lang="en-US" dirty="0"/>
              <a:t> pas la variable </a:t>
            </a:r>
            <a:r>
              <a:rPr lang="fr-FR" dirty="0"/>
              <a:t>cible</a:t>
            </a:r>
            <a:r>
              <a:rPr lang="en-US" dirty="0"/>
              <a:t> (SalePrice) , </a:t>
            </a:r>
            <a:r>
              <a:rPr lang="fr-FR" dirty="0"/>
              <a:t>donc</a:t>
            </a:r>
            <a:r>
              <a:rPr lang="en-US" dirty="0"/>
              <a:t> nous </a:t>
            </a:r>
            <a:r>
              <a:rPr lang="fr-FR" dirty="0"/>
              <a:t>jugeons</a:t>
            </a:r>
            <a:r>
              <a:rPr lang="en-US" dirty="0"/>
              <a:t> necessaire de </a:t>
            </a:r>
            <a:r>
              <a:rPr lang="fr-FR" dirty="0"/>
              <a:t>travailler</a:t>
            </a:r>
            <a:r>
              <a:rPr lang="en-US" dirty="0"/>
              <a:t> </a:t>
            </a:r>
            <a:r>
              <a:rPr lang="fr-FR" dirty="0"/>
              <a:t>qu’avec</a:t>
            </a:r>
            <a:r>
              <a:rPr lang="en-US" dirty="0"/>
              <a:t> le </a:t>
            </a:r>
            <a:r>
              <a:rPr lang="fr-FR" dirty="0"/>
              <a:t>fichier</a:t>
            </a:r>
            <a:r>
              <a:rPr lang="en-US" dirty="0"/>
              <a:t> train dans la suite du travail :</a:t>
            </a:r>
            <a:endParaRPr lang="fr-FR" dirty="0"/>
          </a:p>
        </p:txBody>
      </p:sp>
      <p:pic>
        <p:nvPicPr>
          <p:cNvPr id="10" name="Image 9">
            <a:extLst>
              <a:ext uri="{FF2B5EF4-FFF2-40B4-BE49-F238E27FC236}">
                <a16:creationId xmlns:a16="http://schemas.microsoft.com/office/drawing/2014/main" id="{E8FB8D52-2CBE-467A-433C-CFA36794DF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4499" y="2037107"/>
            <a:ext cx="9264618" cy="4125188"/>
          </a:xfrm>
          <a:prstGeom prst="rect">
            <a:avLst/>
          </a:prstGeom>
        </p:spPr>
      </p:pic>
    </p:spTree>
    <p:extLst>
      <p:ext uri="{BB962C8B-B14F-4D97-AF65-F5344CB8AC3E}">
        <p14:creationId xmlns:p14="http://schemas.microsoft.com/office/powerpoint/2010/main" val="3813418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EA303-D7A6-6A6F-D1C4-9939DAC85D89}"/>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8D373F35-C3B5-3B2C-C7BC-DE8631184E53}"/>
              </a:ext>
            </a:extLst>
          </p:cNvPr>
          <p:cNvPicPr>
            <a:picLocks noChangeAspect="1"/>
          </p:cNvPicPr>
          <p:nvPr/>
        </p:nvPicPr>
        <p:blipFill>
          <a:blip r:embed="rId2"/>
          <a:stretch>
            <a:fillRect/>
          </a:stretch>
        </p:blipFill>
        <p:spPr>
          <a:xfrm>
            <a:off x="386856" y="2311218"/>
            <a:ext cx="1150026" cy="161925"/>
          </a:xfrm>
          <a:prstGeom prst="rect">
            <a:avLst/>
          </a:prstGeom>
        </p:spPr>
      </p:pic>
      <p:grpSp>
        <p:nvGrpSpPr>
          <p:cNvPr id="23" name="Graphic 78">
            <a:extLst>
              <a:ext uri="{FF2B5EF4-FFF2-40B4-BE49-F238E27FC236}">
                <a16:creationId xmlns:a16="http://schemas.microsoft.com/office/drawing/2014/main" id="{66C04CFC-18CB-2D5E-6964-CA93EAC6F2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8882" y="1280261"/>
            <a:ext cx="6955582" cy="379743"/>
            <a:chOff x="-9997687" y="2532739"/>
            <a:chExt cx="17302314" cy="944647"/>
          </a:xfrm>
          <a:solidFill>
            <a:schemeClr val="accent1"/>
          </a:solidFill>
        </p:grpSpPr>
        <p:sp>
          <p:nvSpPr>
            <p:cNvPr id="17" name="Graphic 78">
              <a:extLst>
                <a:ext uri="{FF2B5EF4-FFF2-40B4-BE49-F238E27FC236}">
                  <a16:creationId xmlns:a16="http://schemas.microsoft.com/office/drawing/2014/main" id="{AE137847-F316-6235-BE44-0EFEC28E8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8" name="Graphic 78">
              <a:extLst>
                <a:ext uri="{FF2B5EF4-FFF2-40B4-BE49-F238E27FC236}">
                  <a16:creationId xmlns:a16="http://schemas.microsoft.com/office/drawing/2014/main" id="{05D484CB-25CC-0649-BE6F-9A7ACBE440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9997687" y="2532739"/>
              <a:ext cx="17293265" cy="944647"/>
              <a:chOff x="-9997687" y="2532739"/>
              <a:chExt cx="17293265" cy="944647"/>
            </a:xfrm>
            <a:grpFill/>
          </p:grpSpPr>
          <p:sp>
            <p:nvSpPr>
              <p:cNvPr id="19" name="Graphic 78">
                <a:extLst>
                  <a:ext uri="{FF2B5EF4-FFF2-40B4-BE49-F238E27FC236}">
                    <a16:creationId xmlns:a16="http://schemas.microsoft.com/office/drawing/2014/main" id="{ECE6B9C7-40F8-AD68-4411-D45E7ED02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0" name="Graphic 78">
                <a:extLst>
                  <a:ext uri="{FF2B5EF4-FFF2-40B4-BE49-F238E27FC236}">
                    <a16:creationId xmlns:a16="http://schemas.microsoft.com/office/drawing/2014/main" id="{900C8600-80AD-9838-F9BB-D943E4A1C7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1" name="Graphic 78">
                <a:extLst>
                  <a:ext uri="{FF2B5EF4-FFF2-40B4-BE49-F238E27FC236}">
                    <a16:creationId xmlns:a16="http://schemas.microsoft.com/office/drawing/2014/main" id="{7D011B7B-A3CF-9FD1-8A2B-8DA9C2826E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2" name="Graphic 78">
                <a:extLst>
                  <a:ext uri="{FF2B5EF4-FFF2-40B4-BE49-F238E27FC236}">
                    <a16:creationId xmlns:a16="http://schemas.microsoft.com/office/drawing/2014/main" id="{B5F0910E-15D5-37A6-3067-C66D0AAA2F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97687" y="2532739"/>
                <a:ext cx="2418109"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4" name="Picture 3">
            <a:extLst>
              <a:ext uri="{FF2B5EF4-FFF2-40B4-BE49-F238E27FC236}">
                <a16:creationId xmlns:a16="http://schemas.microsoft.com/office/drawing/2014/main" id="{6C8EB99B-BB63-5F7C-63F0-F635AF4A1CB6}"/>
              </a:ext>
            </a:extLst>
          </p:cNvPr>
          <p:cNvPicPr>
            <a:picLocks noChangeAspect="1"/>
          </p:cNvPicPr>
          <p:nvPr/>
        </p:nvPicPr>
        <p:blipFill>
          <a:blip r:embed="rId3"/>
          <a:stretch>
            <a:fillRect/>
          </a:stretch>
        </p:blipFill>
        <p:spPr>
          <a:xfrm>
            <a:off x="198755" y="1185228"/>
            <a:ext cx="3219450" cy="200025"/>
          </a:xfrm>
          <a:prstGeom prst="rect">
            <a:avLst/>
          </a:prstGeom>
        </p:spPr>
      </p:pic>
      <p:sp>
        <p:nvSpPr>
          <p:cNvPr id="8" name="Content Placeholder 2">
            <a:extLst>
              <a:ext uri="{FF2B5EF4-FFF2-40B4-BE49-F238E27FC236}">
                <a16:creationId xmlns:a16="http://schemas.microsoft.com/office/drawing/2014/main" id="{02A1DC25-EE0C-E5B6-6AE4-6E51B0CD8B68}"/>
              </a:ext>
            </a:extLst>
          </p:cNvPr>
          <p:cNvSpPr txBox="1">
            <a:spLocks/>
          </p:cNvSpPr>
          <p:nvPr/>
        </p:nvSpPr>
        <p:spPr>
          <a:xfrm>
            <a:off x="5480589" y="943745"/>
            <a:ext cx="6858975" cy="5703307"/>
          </a:xfrm>
          <a:prstGeom prst="rect">
            <a:avLst/>
          </a:prstGeom>
          <a:ln>
            <a:solidFill>
              <a:srgbClr val="F3F0E9"/>
            </a:solidFill>
          </a:ln>
        </p:spPr>
        <p:txBody>
          <a:bodyPr vert="horz" lIns="91440" tIns="45720" rIns="91440" bIns="45720" rtlCol="0" anchor="t">
            <a:no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fr-FR" sz="2400"/>
          </a:p>
        </p:txBody>
      </p:sp>
      <p:sp>
        <p:nvSpPr>
          <p:cNvPr id="9" name="Content Placeholder 2">
            <a:extLst>
              <a:ext uri="{FF2B5EF4-FFF2-40B4-BE49-F238E27FC236}">
                <a16:creationId xmlns:a16="http://schemas.microsoft.com/office/drawing/2014/main" id="{45C2107F-17C1-1D30-C90D-5899E9C1C436}"/>
              </a:ext>
            </a:extLst>
          </p:cNvPr>
          <p:cNvSpPr txBox="1">
            <a:spLocks/>
          </p:cNvSpPr>
          <p:nvPr/>
        </p:nvSpPr>
        <p:spPr>
          <a:xfrm>
            <a:off x="601068" y="1379718"/>
            <a:ext cx="5507695" cy="1608827"/>
          </a:xfrm>
          <a:prstGeom prst="rect">
            <a:avLst/>
          </a:prstGeom>
          <a:ln>
            <a:solidFill>
              <a:srgbClr val="F3F0E9"/>
            </a:solidFill>
          </a:ln>
        </p:spPr>
        <p:txBody>
          <a:bodyPr vert="horz" lIns="91440" tIns="45720" rIns="91440" bIns="45720" rtlCol="0" anchor="t">
            <a:no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fr-FR" sz="2400"/>
          </a:p>
        </p:txBody>
      </p:sp>
      <p:sp>
        <p:nvSpPr>
          <p:cNvPr id="28" name="Slide Number Placeholder 27">
            <a:extLst>
              <a:ext uri="{FF2B5EF4-FFF2-40B4-BE49-F238E27FC236}">
                <a16:creationId xmlns:a16="http://schemas.microsoft.com/office/drawing/2014/main" id="{1C38FB26-BA49-099E-716E-EBCBB12020AB}"/>
              </a:ext>
            </a:extLst>
          </p:cNvPr>
          <p:cNvSpPr>
            <a:spLocks noGrp="1"/>
          </p:cNvSpPr>
          <p:nvPr>
            <p:ph type="sldNum" sz="quarter" idx="12"/>
          </p:nvPr>
        </p:nvSpPr>
        <p:spPr/>
        <p:txBody>
          <a:bodyPr/>
          <a:lstStyle/>
          <a:p>
            <a:fld id="{E1076ED0-0DB3-4879-AAE5-5C20D22C1DF4}" type="slidenum">
              <a:rPr lang="en-US" smtClean="0"/>
              <a:t>5</a:t>
            </a:fld>
            <a:endParaRPr lang="en-US"/>
          </a:p>
        </p:txBody>
      </p:sp>
      <p:pic>
        <p:nvPicPr>
          <p:cNvPr id="5" name="Image 4">
            <a:extLst>
              <a:ext uri="{FF2B5EF4-FFF2-40B4-BE49-F238E27FC236}">
                <a16:creationId xmlns:a16="http://schemas.microsoft.com/office/drawing/2014/main" id="{BDBB7808-D1A5-1C71-895B-C34AF8DC4B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772" y="2141699"/>
            <a:ext cx="7502605" cy="4172219"/>
          </a:xfrm>
          <a:prstGeom prst="rect">
            <a:avLst/>
          </a:prstGeom>
        </p:spPr>
      </p:pic>
      <p:sp>
        <p:nvSpPr>
          <p:cNvPr id="6" name="Title 1">
            <a:extLst>
              <a:ext uri="{FF2B5EF4-FFF2-40B4-BE49-F238E27FC236}">
                <a16:creationId xmlns:a16="http://schemas.microsoft.com/office/drawing/2014/main" id="{80396235-F2A9-33E2-A58D-D409EC89F369}"/>
              </a:ext>
            </a:extLst>
          </p:cNvPr>
          <p:cNvSpPr>
            <a:spLocks noGrp="1"/>
          </p:cNvSpPr>
          <p:nvPr>
            <p:ph type="title"/>
          </p:nvPr>
        </p:nvSpPr>
        <p:spPr>
          <a:xfrm>
            <a:off x="2081772" y="374780"/>
            <a:ext cx="7068254" cy="644538"/>
          </a:xfrm>
          <a:ln>
            <a:solidFill>
              <a:srgbClr val="F3F0E9"/>
            </a:solidFill>
          </a:ln>
        </p:spPr>
        <p:txBody>
          <a:bodyPr>
            <a:normAutofit/>
          </a:bodyPr>
          <a:lstStyle/>
          <a:p>
            <a:pPr algn="ctr"/>
            <a:r>
              <a:rPr lang="fr-FR" b="1" dirty="0">
                <a:ea typeface="+mn-ea"/>
                <a:cs typeface="+mn-cs"/>
              </a:rPr>
              <a:t>1. Présentation des données </a:t>
            </a:r>
          </a:p>
        </p:txBody>
      </p:sp>
      <p:sp>
        <p:nvSpPr>
          <p:cNvPr id="10" name="ZoneTexte 9">
            <a:extLst>
              <a:ext uri="{FF2B5EF4-FFF2-40B4-BE49-F238E27FC236}">
                <a16:creationId xmlns:a16="http://schemas.microsoft.com/office/drawing/2014/main" id="{896FDB61-5AAA-363B-9D8B-8535202ACA33}"/>
              </a:ext>
            </a:extLst>
          </p:cNvPr>
          <p:cNvSpPr txBox="1"/>
          <p:nvPr/>
        </p:nvSpPr>
        <p:spPr>
          <a:xfrm>
            <a:off x="1933282" y="1019318"/>
            <a:ext cx="7910730" cy="923330"/>
          </a:xfrm>
          <a:prstGeom prst="rect">
            <a:avLst/>
          </a:prstGeom>
          <a:noFill/>
        </p:spPr>
        <p:txBody>
          <a:bodyPr wrap="square" rtlCol="0">
            <a:spAutoFit/>
          </a:bodyPr>
          <a:lstStyle/>
          <a:p>
            <a:r>
              <a:rPr lang="fr-FR" dirty="0"/>
              <a:t>Les 81 variables de notre dataset se repartissent comme suit: 43 variables de type object, 35 variables de type numériques et de 3 variables de types float.</a:t>
            </a:r>
          </a:p>
        </p:txBody>
      </p:sp>
    </p:spTree>
    <p:extLst>
      <p:ext uri="{BB962C8B-B14F-4D97-AF65-F5344CB8AC3E}">
        <p14:creationId xmlns:p14="http://schemas.microsoft.com/office/powerpoint/2010/main" val="1118918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8" name="Freeform: Shape 257">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60" name="Group 259">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61" name="Freeform: Shape 260">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2" name="Freeform: Shape 261">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3" name="Freeform: Shape 262">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4"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65"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6"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9" name="Freeform: Shape 268">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71"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72"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73"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74"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75"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6"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77"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279" name="Rectangle 278">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81" name="Rectangle 280">
            <a:extLst>
              <a:ext uri="{FF2B5EF4-FFF2-40B4-BE49-F238E27FC236}">
                <a16:creationId xmlns:a16="http://schemas.microsoft.com/office/drawing/2014/main" id="{948AEA76-67F2-4344-A189-9BFFE00763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70186" y="-570186"/>
            <a:ext cx="6858000" cy="7998371"/>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Freeform: Shape 282">
            <a:extLst>
              <a:ext uri="{FF2B5EF4-FFF2-40B4-BE49-F238E27FC236}">
                <a16:creationId xmlns:a16="http://schemas.microsoft.com/office/drawing/2014/main" id="{CF7F2079-504C-499A-A644-58F4DDC76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85350" y="-785349"/>
            <a:ext cx="744976"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85"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86"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87"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88"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89"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90"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91"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293" name="Freeform: Shape 292">
            <a:extLst>
              <a:ext uri="{FF2B5EF4-FFF2-40B4-BE49-F238E27FC236}">
                <a16:creationId xmlns:a16="http://schemas.microsoft.com/office/drawing/2014/main" id="{3D505D40-32E9-4C48-81F8-AD80433BE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95" name="Group 294">
            <a:extLst>
              <a:ext uri="{FF2B5EF4-FFF2-40B4-BE49-F238E27FC236}">
                <a16:creationId xmlns:a16="http://schemas.microsoft.com/office/drawing/2014/main" id="{C507BF36-B92B-4CAC-BCA7-8364B51E1F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96" name="Freeform: Shape 295">
              <a:extLst>
                <a:ext uri="{FF2B5EF4-FFF2-40B4-BE49-F238E27FC236}">
                  <a16:creationId xmlns:a16="http://schemas.microsoft.com/office/drawing/2014/main" id="{2276237E-3A6D-452F-879C-FB8C77A1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97" name="Freeform: Shape 296">
              <a:extLst>
                <a:ext uri="{FF2B5EF4-FFF2-40B4-BE49-F238E27FC236}">
                  <a16:creationId xmlns:a16="http://schemas.microsoft.com/office/drawing/2014/main" id="{38BC9243-F4BF-48A7-89AE-DFA5B37DE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98" name="Freeform: Shape 297">
              <a:extLst>
                <a:ext uri="{FF2B5EF4-FFF2-40B4-BE49-F238E27FC236}">
                  <a16:creationId xmlns:a16="http://schemas.microsoft.com/office/drawing/2014/main" id="{5DE414EC-F3DF-412E-9B22-5328DAA99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99" name="Graphic 12">
              <a:extLst>
                <a:ext uri="{FF2B5EF4-FFF2-40B4-BE49-F238E27FC236}">
                  <a16:creationId xmlns:a16="http://schemas.microsoft.com/office/drawing/2014/main" id="{039C06B1-FDEA-47B1-8222-7D622CD72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300" name="Graphic 15">
              <a:extLst>
                <a:ext uri="{FF2B5EF4-FFF2-40B4-BE49-F238E27FC236}">
                  <a16:creationId xmlns:a16="http://schemas.microsoft.com/office/drawing/2014/main" id="{B834C8C1-9BD1-4635-8E5B-65815F901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1" name="Graphic 15">
              <a:extLst>
                <a:ext uri="{FF2B5EF4-FFF2-40B4-BE49-F238E27FC236}">
                  <a16:creationId xmlns:a16="http://schemas.microsoft.com/office/drawing/2014/main" id="{2963D456-B3F4-4EDC-827E-645741F64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73A58845-EFFB-4806-BC6D-47418C15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51AAB46C-FB32-0263-CCC3-79F291570740}"/>
              </a:ext>
            </a:extLst>
          </p:cNvPr>
          <p:cNvSpPr>
            <a:spLocks noGrp="1"/>
          </p:cNvSpPr>
          <p:nvPr>
            <p:ph type="sldNum" sz="quarter" idx="12"/>
          </p:nvPr>
        </p:nvSpPr>
        <p:spPr/>
        <p:txBody>
          <a:bodyPr/>
          <a:lstStyle/>
          <a:p>
            <a:fld id="{E1076ED0-0DB3-4879-AAE5-5C20D22C1DF4}" type="slidenum">
              <a:rPr lang="en-US" smtClean="0"/>
              <a:t>6</a:t>
            </a:fld>
            <a:endParaRPr lang="en-US"/>
          </a:p>
        </p:txBody>
      </p:sp>
      <p:pic>
        <p:nvPicPr>
          <p:cNvPr id="4" name="Image 3">
            <a:extLst>
              <a:ext uri="{FF2B5EF4-FFF2-40B4-BE49-F238E27FC236}">
                <a16:creationId xmlns:a16="http://schemas.microsoft.com/office/drawing/2014/main" id="{8D8E4D59-B64B-524A-56AA-3EA933382A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76" y="-3"/>
            <a:ext cx="12192000" cy="6857999"/>
          </a:xfrm>
          <a:prstGeom prst="rect">
            <a:avLst/>
          </a:prstGeom>
        </p:spPr>
      </p:pic>
      <p:sp>
        <p:nvSpPr>
          <p:cNvPr id="7" name="Title 49">
            <a:extLst>
              <a:ext uri="{FF2B5EF4-FFF2-40B4-BE49-F238E27FC236}">
                <a16:creationId xmlns:a16="http://schemas.microsoft.com/office/drawing/2014/main" id="{B7326CAF-8834-89E6-AB08-36D644785D1F}"/>
              </a:ext>
            </a:extLst>
          </p:cNvPr>
          <p:cNvSpPr>
            <a:spLocks noGrp="1"/>
          </p:cNvSpPr>
          <p:nvPr>
            <p:ph type="title"/>
          </p:nvPr>
        </p:nvSpPr>
        <p:spPr>
          <a:xfrm>
            <a:off x="271729" y="551543"/>
            <a:ext cx="3697145" cy="1814296"/>
          </a:xfrm>
        </p:spPr>
        <p:txBody>
          <a:bodyPr vert="horz" lIns="91440" tIns="45720" rIns="91440" bIns="45720" rtlCol="0" anchor="b">
            <a:noAutofit/>
          </a:bodyPr>
          <a:lstStyle/>
          <a:p>
            <a:r>
              <a:rPr lang="en-US" sz="4000" dirty="0">
                <a:solidFill>
                  <a:srgbClr val="FFFFFF"/>
                </a:solidFill>
              </a:rPr>
              <a:t>2. </a:t>
            </a:r>
            <a:r>
              <a:rPr lang="fr-FR" sz="4000" dirty="0">
                <a:solidFill>
                  <a:srgbClr val="FFFFFF"/>
                </a:solidFill>
              </a:rPr>
              <a:t>Analyse</a:t>
            </a:r>
            <a:r>
              <a:rPr lang="en-US" sz="4000" dirty="0">
                <a:solidFill>
                  <a:srgbClr val="FFFFFF"/>
                </a:solidFill>
              </a:rPr>
              <a:t> </a:t>
            </a:r>
            <a:r>
              <a:rPr lang="fr-FR" sz="4000" dirty="0">
                <a:solidFill>
                  <a:srgbClr val="FFFFFF"/>
                </a:solidFill>
              </a:rPr>
              <a:t>exploratoire</a:t>
            </a:r>
          </a:p>
        </p:txBody>
      </p:sp>
    </p:spTree>
    <p:extLst>
      <p:ext uri="{BB962C8B-B14F-4D97-AF65-F5344CB8AC3E}">
        <p14:creationId xmlns:p14="http://schemas.microsoft.com/office/powerpoint/2010/main" val="3012779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5" name="Freeform: Shape 54">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7" name="Group 56">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58" name="Freeform: Shape 57">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9" name="Freeform: Shape 58">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0" name="Freeform: Shape 59">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1"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62"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3"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Freeform: Shape 65">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8"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2310569"/>
            <a:ext cx="972241" cy="45718"/>
            <a:chOff x="4886325" y="3371754"/>
            <a:chExt cx="2418492" cy="113728"/>
          </a:xfrm>
          <a:solidFill>
            <a:schemeClr val="accent1"/>
          </a:solidFill>
        </p:grpSpPr>
        <p:sp>
          <p:nvSpPr>
            <p:cNvPr id="69" name="Graphic 78">
              <a:extLst>
                <a:ext uri="{FF2B5EF4-FFF2-40B4-BE49-F238E27FC236}">
                  <a16:creationId xmlns:a16="http://schemas.microsoft.com/office/drawing/2014/main" id="{41DF3078-C636-4776-A616-D5BF3BC280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70" name="Graphic 78">
              <a:extLst>
                <a:ext uri="{FF2B5EF4-FFF2-40B4-BE49-F238E27FC236}">
                  <a16:creationId xmlns:a16="http://schemas.microsoft.com/office/drawing/2014/main" id="{0D1A27FA-1310-4BC3-A071-1566746B2FB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71" name="Graphic 78">
                <a:extLst>
                  <a:ext uri="{FF2B5EF4-FFF2-40B4-BE49-F238E27FC236}">
                    <a16:creationId xmlns:a16="http://schemas.microsoft.com/office/drawing/2014/main" id="{99ACB9EB-84FE-4B33-9EF9-4EC7DAC25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72" name="Graphic 78">
                <a:extLst>
                  <a:ext uri="{FF2B5EF4-FFF2-40B4-BE49-F238E27FC236}">
                    <a16:creationId xmlns:a16="http://schemas.microsoft.com/office/drawing/2014/main" id="{826E5EFB-0EF9-4DB8-99CB-5DD72009DB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73" name="Graphic 78">
                <a:extLst>
                  <a:ext uri="{FF2B5EF4-FFF2-40B4-BE49-F238E27FC236}">
                    <a16:creationId xmlns:a16="http://schemas.microsoft.com/office/drawing/2014/main" id="{86238E12-0689-4123-8B2E-E1CCFCC4C8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74" name="Graphic 78">
                <a:extLst>
                  <a:ext uri="{FF2B5EF4-FFF2-40B4-BE49-F238E27FC236}">
                    <a16:creationId xmlns:a16="http://schemas.microsoft.com/office/drawing/2014/main" id="{8538CF67-A00E-4955-A447-001BE02E7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76" name="Rectangle 75">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78" name="Freeform: Shape 77">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80"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1487706"/>
            <a:ext cx="1013870" cy="1139858"/>
            <a:chOff x="4886325" y="641857"/>
            <a:chExt cx="2522045" cy="2835529"/>
          </a:xfrm>
          <a:solidFill>
            <a:schemeClr val="accent1"/>
          </a:solidFill>
        </p:grpSpPr>
        <p:sp>
          <p:nvSpPr>
            <p:cNvPr id="81"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2"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95088" y="641857"/>
              <a:ext cx="2513282" cy="2835529"/>
              <a:chOff x="4895088" y="641857"/>
              <a:chExt cx="2513282" cy="2835529"/>
            </a:xfrm>
            <a:grpFill/>
          </p:grpSpPr>
          <p:sp>
            <p:nvSpPr>
              <p:cNvPr id="83"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84"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85"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86"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90261" y="641857"/>
                <a:ext cx="2418109" cy="113729"/>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88" name="Freeform: Shape 87">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0" name="Group 89">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91" name="Freeform: Shape 90">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2" name="Freeform: Shape 91">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3" name="Freeform: Shape 92">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4"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95"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96"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itle 1">
            <a:extLst>
              <a:ext uri="{FF2B5EF4-FFF2-40B4-BE49-F238E27FC236}">
                <a16:creationId xmlns:a16="http://schemas.microsoft.com/office/drawing/2014/main" id="{88FD0606-67A4-E90F-44DF-4AFD596E97A4}"/>
              </a:ext>
            </a:extLst>
          </p:cNvPr>
          <p:cNvSpPr txBox="1">
            <a:spLocks/>
          </p:cNvSpPr>
          <p:nvPr/>
        </p:nvSpPr>
        <p:spPr>
          <a:xfrm>
            <a:off x="3409841" y="76121"/>
            <a:ext cx="5603710" cy="412491"/>
          </a:xfrm>
          <a:prstGeom prst="rect">
            <a:avLst/>
          </a:prstGeom>
          <a:ln>
            <a:solidFill>
              <a:srgbClr val="F3F0E9"/>
            </a:solidFill>
          </a:ln>
        </p:spPr>
        <p:txBody>
          <a:bodyPr>
            <a:normAutofit fontScale="77500" lnSpcReduction="20000"/>
          </a:bodyPr>
          <a:lst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a:lstStyle>
          <a:p>
            <a:r>
              <a:rPr lang="en-US" sz="3200" b="1" dirty="0">
                <a:ea typeface="+mn-ea"/>
                <a:cs typeface="+mn-cs"/>
              </a:rPr>
              <a:t>2. </a:t>
            </a:r>
            <a:r>
              <a:rPr lang="fr-FR" sz="3200" b="1" dirty="0">
                <a:ea typeface="+mn-ea"/>
                <a:cs typeface="+mn-cs"/>
              </a:rPr>
              <a:t>Analyse</a:t>
            </a:r>
            <a:r>
              <a:rPr lang="en-US" sz="3200" b="1" dirty="0">
                <a:ea typeface="+mn-ea"/>
                <a:cs typeface="+mn-cs"/>
              </a:rPr>
              <a:t> </a:t>
            </a:r>
            <a:r>
              <a:rPr lang="fr-FR" sz="3200" b="1" dirty="0">
                <a:ea typeface="+mn-ea"/>
                <a:cs typeface="+mn-cs"/>
              </a:rPr>
              <a:t>exploratoire</a:t>
            </a:r>
          </a:p>
        </p:txBody>
      </p:sp>
      <p:sp>
        <p:nvSpPr>
          <p:cNvPr id="4" name="Slide Number Placeholder 3">
            <a:extLst>
              <a:ext uri="{FF2B5EF4-FFF2-40B4-BE49-F238E27FC236}">
                <a16:creationId xmlns:a16="http://schemas.microsoft.com/office/drawing/2014/main" id="{7841E51D-F45D-7A3E-D15D-52BF23AECD81}"/>
              </a:ext>
            </a:extLst>
          </p:cNvPr>
          <p:cNvSpPr>
            <a:spLocks noGrp="1"/>
          </p:cNvSpPr>
          <p:nvPr>
            <p:ph type="sldNum" sz="quarter" idx="12"/>
          </p:nvPr>
        </p:nvSpPr>
        <p:spPr/>
        <p:txBody>
          <a:bodyPr/>
          <a:lstStyle/>
          <a:p>
            <a:fld id="{E1076ED0-0DB3-4879-AAE5-5C20D22C1DF4}" type="slidenum">
              <a:rPr lang="en-US" smtClean="0"/>
              <a:t>7</a:t>
            </a:fld>
            <a:endParaRPr lang="en-US"/>
          </a:p>
        </p:txBody>
      </p:sp>
      <p:pic>
        <p:nvPicPr>
          <p:cNvPr id="12" name="Image 11">
            <a:extLst>
              <a:ext uri="{FF2B5EF4-FFF2-40B4-BE49-F238E27FC236}">
                <a16:creationId xmlns:a16="http://schemas.microsoft.com/office/drawing/2014/main" id="{3566C1BD-992A-0DF9-DED6-930D1FF509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7264" y="1805609"/>
            <a:ext cx="6293173" cy="4381725"/>
          </a:xfrm>
          <a:prstGeom prst="rect">
            <a:avLst/>
          </a:prstGeom>
        </p:spPr>
      </p:pic>
      <p:sp>
        <p:nvSpPr>
          <p:cNvPr id="13" name="ZoneTexte 12">
            <a:extLst>
              <a:ext uri="{FF2B5EF4-FFF2-40B4-BE49-F238E27FC236}">
                <a16:creationId xmlns:a16="http://schemas.microsoft.com/office/drawing/2014/main" id="{30F474A9-62F7-5F5D-286D-1B85B5032164}"/>
              </a:ext>
            </a:extLst>
          </p:cNvPr>
          <p:cNvSpPr txBox="1"/>
          <p:nvPr/>
        </p:nvSpPr>
        <p:spPr>
          <a:xfrm>
            <a:off x="748950" y="835557"/>
            <a:ext cx="9829800" cy="646331"/>
          </a:xfrm>
          <a:prstGeom prst="rect">
            <a:avLst/>
          </a:prstGeom>
          <a:noFill/>
        </p:spPr>
        <p:txBody>
          <a:bodyPr wrap="square" rtlCol="0">
            <a:spAutoFit/>
          </a:bodyPr>
          <a:lstStyle/>
          <a:p>
            <a:pPr algn="just"/>
            <a:r>
              <a:rPr lang="fr-FR" dirty="0"/>
              <a:t>L'exploration</a:t>
            </a:r>
            <a:r>
              <a:rPr lang="en-US" dirty="0"/>
              <a:t> du dataset montre </a:t>
            </a:r>
            <a:r>
              <a:rPr lang="fr-FR" dirty="0"/>
              <a:t>qu'il</a:t>
            </a:r>
            <a:r>
              <a:rPr lang="en-US" dirty="0"/>
              <a:t> </a:t>
            </a:r>
            <a:r>
              <a:rPr lang="fr-FR" dirty="0"/>
              <a:t>existe</a:t>
            </a:r>
            <a:r>
              <a:rPr lang="en-US" dirty="0"/>
              <a:t> 19 variables </a:t>
            </a:r>
            <a:r>
              <a:rPr lang="fr-FR" dirty="0"/>
              <a:t>contenant</a:t>
            </a:r>
            <a:r>
              <a:rPr lang="en-US" dirty="0"/>
              <a:t> des </a:t>
            </a:r>
            <a:r>
              <a:rPr lang="fr-FR" dirty="0"/>
              <a:t>valeurs</a:t>
            </a:r>
            <a:r>
              <a:rPr lang="en-US" dirty="0"/>
              <a:t> </a:t>
            </a:r>
            <a:r>
              <a:rPr lang="fr-FR" dirty="0"/>
              <a:t>manquantes</a:t>
            </a:r>
            <a:r>
              <a:rPr lang="en-US" dirty="0"/>
              <a:t>. Le </a:t>
            </a:r>
            <a:r>
              <a:rPr lang="fr-FR" dirty="0"/>
              <a:t>graphe</a:t>
            </a:r>
            <a:r>
              <a:rPr lang="en-US" dirty="0"/>
              <a:t> </a:t>
            </a:r>
            <a:r>
              <a:rPr lang="fr-FR" dirty="0"/>
              <a:t>ci-dessous</a:t>
            </a:r>
            <a:r>
              <a:rPr lang="en-US" dirty="0"/>
              <a:t> nous </a:t>
            </a:r>
            <a:r>
              <a:rPr lang="fr-FR" dirty="0"/>
              <a:t>renseigne</a:t>
            </a:r>
            <a:r>
              <a:rPr lang="en-US" dirty="0"/>
              <a:t> à </a:t>
            </a:r>
            <a:r>
              <a:rPr lang="fr-FR" dirty="0"/>
              <a:t>ce</a:t>
            </a:r>
            <a:r>
              <a:rPr lang="en-US" dirty="0"/>
              <a:t> </a:t>
            </a:r>
            <a:r>
              <a:rPr lang="fr-FR" dirty="0"/>
              <a:t>sujet</a:t>
            </a:r>
            <a:r>
              <a:rPr lang="en-US" dirty="0"/>
              <a:t>.</a:t>
            </a:r>
            <a:endParaRPr lang="fr-FR" dirty="0"/>
          </a:p>
        </p:txBody>
      </p:sp>
      <p:sp>
        <p:nvSpPr>
          <p:cNvPr id="15" name="Title 1">
            <a:extLst>
              <a:ext uri="{FF2B5EF4-FFF2-40B4-BE49-F238E27FC236}">
                <a16:creationId xmlns:a16="http://schemas.microsoft.com/office/drawing/2014/main" id="{F2669666-7F2D-AF2E-89F5-0D553186AAF8}"/>
              </a:ext>
            </a:extLst>
          </p:cNvPr>
          <p:cNvSpPr txBox="1">
            <a:spLocks/>
          </p:cNvSpPr>
          <p:nvPr/>
        </p:nvSpPr>
        <p:spPr>
          <a:xfrm>
            <a:off x="607986" y="505326"/>
            <a:ext cx="3515958" cy="412491"/>
          </a:xfrm>
          <a:prstGeom prst="rect">
            <a:avLst/>
          </a:prstGeom>
          <a:ln>
            <a:solidFill>
              <a:srgbClr val="F3F0E9"/>
            </a:solidFill>
          </a:ln>
        </p:spPr>
        <p:txBody>
          <a:bodyPr>
            <a:normAutofit fontScale="77500" lnSpcReduction="20000"/>
          </a:bodyPr>
          <a:lst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a:lstStyle>
          <a:p>
            <a:r>
              <a:rPr lang="fr-FR" sz="3200" b="1" dirty="0">
                <a:ea typeface="+mn-ea"/>
                <a:cs typeface="+mn-cs"/>
              </a:rPr>
              <a:t>Valeurs</a:t>
            </a:r>
            <a:r>
              <a:rPr lang="en-US" sz="3200" b="1" dirty="0">
                <a:ea typeface="+mn-ea"/>
                <a:cs typeface="+mn-cs"/>
              </a:rPr>
              <a:t> </a:t>
            </a:r>
            <a:r>
              <a:rPr lang="fr-FR" sz="3200" b="1" dirty="0">
                <a:ea typeface="+mn-ea"/>
                <a:cs typeface="+mn-cs"/>
              </a:rPr>
              <a:t>manquantes</a:t>
            </a:r>
          </a:p>
        </p:txBody>
      </p:sp>
    </p:spTree>
    <p:extLst>
      <p:ext uri="{BB962C8B-B14F-4D97-AF65-F5344CB8AC3E}">
        <p14:creationId xmlns:p14="http://schemas.microsoft.com/office/powerpoint/2010/main" val="38623759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6D9F3536-A5A4-579A-0D8D-E6F17A33BABC}"/>
            </a:ext>
          </a:extLst>
        </p:cNvPr>
        <p:cNvGrpSpPr/>
        <p:nvPr/>
      </p:nvGrpSpPr>
      <p:grpSpPr>
        <a:xfrm>
          <a:off x="0" y="0"/>
          <a:ext cx="0" cy="0"/>
          <a:chOff x="0" y="0"/>
          <a:chExt cx="0" cy="0"/>
        </a:xfrm>
      </p:grpSpPr>
      <p:sp>
        <p:nvSpPr>
          <p:cNvPr id="55" name="Freeform: Shape 54">
            <a:extLst>
              <a:ext uri="{FF2B5EF4-FFF2-40B4-BE49-F238E27FC236}">
                <a16:creationId xmlns:a16="http://schemas.microsoft.com/office/drawing/2014/main" id="{2BAF9738-D13F-3EC8-7008-A769C5F41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7" name="Group 56">
            <a:extLst>
              <a:ext uri="{FF2B5EF4-FFF2-40B4-BE49-F238E27FC236}">
                <a16:creationId xmlns:a16="http://schemas.microsoft.com/office/drawing/2014/main" id="{3F112D9B-0AB4-A3F7-EF6B-AD599867F8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58" name="Freeform: Shape 57">
              <a:extLst>
                <a:ext uri="{FF2B5EF4-FFF2-40B4-BE49-F238E27FC236}">
                  <a16:creationId xmlns:a16="http://schemas.microsoft.com/office/drawing/2014/main" id="{E70FC332-A2DE-EED9-E7A4-62247168B3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9" name="Freeform: Shape 58">
              <a:extLst>
                <a:ext uri="{FF2B5EF4-FFF2-40B4-BE49-F238E27FC236}">
                  <a16:creationId xmlns:a16="http://schemas.microsoft.com/office/drawing/2014/main" id="{585E0083-782C-B14B-9305-986C5254B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0" name="Freeform: Shape 59">
              <a:extLst>
                <a:ext uri="{FF2B5EF4-FFF2-40B4-BE49-F238E27FC236}">
                  <a16:creationId xmlns:a16="http://schemas.microsoft.com/office/drawing/2014/main" id="{7F7BADE4-7608-C8D0-4E5B-44CF1D8B50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1" name="Graphic 12">
              <a:extLst>
                <a:ext uri="{FF2B5EF4-FFF2-40B4-BE49-F238E27FC236}">
                  <a16:creationId xmlns:a16="http://schemas.microsoft.com/office/drawing/2014/main" id="{603ABDA9-DA5E-6840-E579-CF6A1C2C42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62" name="Graphic 15">
              <a:extLst>
                <a:ext uri="{FF2B5EF4-FFF2-40B4-BE49-F238E27FC236}">
                  <a16:creationId xmlns:a16="http://schemas.microsoft.com/office/drawing/2014/main" id="{B3E9A916-6914-30CD-EBD6-E12D461CF4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3" name="Graphic 15">
              <a:extLst>
                <a:ext uri="{FF2B5EF4-FFF2-40B4-BE49-F238E27FC236}">
                  <a16:creationId xmlns:a16="http://schemas.microsoft.com/office/drawing/2014/main" id="{4CDD97E7-1AA3-6A4A-98C0-0FDCBA2D1C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D78E94EF-39D8-B2AA-9C3A-E61A1C1D9C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Freeform: Shape 65">
            <a:extLst>
              <a:ext uri="{FF2B5EF4-FFF2-40B4-BE49-F238E27FC236}">
                <a16:creationId xmlns:a16="http://schemas.microsoft.com/office/drawing/2014/main" id="{92F1EE49-2FB5-DE88-E42E-FA8F792A85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8" name="Graphic 78">
            <a:extLst>
              <a:ext uri="{FF2B5EF4-FFF2-40B4-BE49-F238E27FC236}">
                <a16:creationId xmlns:a16="http://schemas.microsoft.com/office/drawing/2014/main" id="{8398D7C7-2DF0-88AF-102A-2ECD6810E4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2310569"/>
            <a:ext cx="972241" cy="45718"/>
            <a:chOff x="4886325" y="3371754"/>
            <a:chExt cx="2418492" cy="113728"/>
          </a:xfrm>
          <a:solidFill>
            <a:schemeClr val="accent1"/>
          </a:solidFill>
        </p:grpSpPr>
        <p:sp>
          <p:nvSpPr>
            <p:cNvPr id="69" name="Graphic 78">
              <a:extLst>
                <a:ext uri="{FF2B5EF4-FFF2-40B4-BE49-F238E27FC236}">
                  <a16:creationId xmlns:a16="http://schemas.microsoft.com/office/drawing/2014/main" id="{4ACF4DCF-4BDD-D8B1-CA0F-E2C90283F6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70" name="Graphic 78">
              <a:extLst>
                <a:ext uri="{FF2B5EF4-FFF2-40B4-BE49-F238E27FC236}">
                  <a16:creationId xmlns:a16="http://schemas.microsoft.com/office/drawing/2014/main" id="{0104AFF7-E0A5-2EA1-CBAA-E83F13734A9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71" name="Graphic 78">
                <a:extLst>
                  <a:ext uri="{FF2B5EF4-FFF2-40B4-BE49-F238E27FC236}">
                    <a16:creationId xmlns:a16="http://schemas.microsoft.com/office/drawing/2014/main" id="{DDDC67E1-FE99-4896-FD0A-94F5F81BCB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72" name="Graphic 78">
                <a:extLst>
                  <a:ext uri="{FF2B5EF4-FFF2-40B4-BE49-F238E27FC236}">
                    <a16:creationId xmlns:a16="http://schemas.microsoft.com/office/drawing/2014/main" id="{9A539038-DE38-7CF1-D33B-45E119391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73" name="Graphic 78">
                <a:extLst>
                  <a:ext uri="{FF2B5EF4-FFF2-40B4-BE49-F238E27FC236}">
                    <a16:creationId xmlns:a16="http://schemas.microsoft.com/office/drawing/2014/main" id="{C0C4AF8C-9E93-8FED-81BA-DB0392EF5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74" name="Graphic 78">
                <a:extLst>
                  <a:ext uri="{FF2B5EF4-FFF2-40B4-BE49-F238E27FC236}">
                    <a16:creationId xmlns:a16="http://schemas.microsoft.com/office/drawing/2014/main" id="{846AA474-D743-18DC-46E7-CD2218335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76" name="Rectangle 75">
            <a:extLst>
              <a:ext uri="{FF2B5EF4-FFF2-40B4-BE49-F238E27FC236}">
                <a16:creationId xmlns:a16="http://schemas.microsoft.com/office/drawing/2014/main" id="{1E5470AA-CF47-AA0D-8F39-55B5AF49C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78" name="Freeform: Shape 77">
            <a:extLst>
              <a:ext uri="{FF2B5EF4-FFF2-40B4-BE49-F238E27FC236}">
                <a16:creationId xmlns:a16="http://schemas.microsoft.com/office/drawing/2014/main" id="{51E3FD41-BFAE-0281-2C17-9FBAA1711C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80" name="Graphic 78">
            <a:extLst>
              <a:ext uri="{FF2B5EF4-FFF2-40B4-BE49-F238E27FC236}">
                <a16:creationId xmlns:a16="http://schemas.microsoft.com/office/drawing/2014/main" id="{6E5B0671-22B4-C6CB-861B-6FC8E4409F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1487706"/>
            <a:ext cx="1013870" cy="1139858"/>
            <a:chOff x="4886325" y="641857"/>
            <a:chExt cx="2522045" cy="2835529"/>
          </a:xfrm>
          <a:solidFill>
            <a:schemeClr val="accent1"/>
          </a:solidFill>
        </p:grpSpPr>
        <p:sp>
          <p:nvSpPr>
            <p:cNvPr id="81" name="Graphic 78">
              <a:extLst>
                <a:ext uri="{FF2B5EF4-FFF2-40B4-BE49-F238E27FC236}">
                  <a16:creationId xmlns:a16="http://schemas.microsoft.com/office/drawing/2014/main" id="{969CCC09-B7FA-B58F-A452-4FA67172F4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2" name="Graphic 78">
              <a:extLst>
                <a:ext uri="{FF2B5EF4-FFF2-40B4-BE49-F238E27FC236}">
                  <a16:creationId xmlns:a16="http://schemas.microsoft.com/office/drawing/2014/main" id="{7BC6B3DF-2A8D-1C27-EE4C-0C085789945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95088" y="641857"/>
              <a:ext cx="2513282" cy="2835529"/>
              <a:chOff x="4895088" y="641857"/>
              <a:chExt cx="2513282" cy="2835529"/>
            </a:xfrm>
            <a:grpFill/>
          </p:grpSpPr>
          <p:sp>
            <p:nvSpPr>
              <p:cNvPr id="83" name="Graphic 78">
                <a:extLst>
                  <a:ext uri="{FF2B5EF4-FFF2-40B4-BE49-F238E27FC236}">
                    <a16:creationId xmlns:a16="http://schemas.microsoft.com/office/drawing/2014/main" id="{AF05EFA6-30EA-89B8-6F33-061F053898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84" name="Graphic 78">
                <a:extLst>
                  <a:ext uri="{FF2B5EF4-FFF2-40B4-BE49-F238E27FC236}">
                    <a16:creationId xmlns:a16="http://schemas.microsoft.com/office/drawing/2014/main" id="{FED777AD-A25C-4378-27C7-B9622C28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85" name="Graphic 78">
                <a:extLst>
                  <a:ext uri="{FF2B5EF4-FFF2-40B4-BE49-F238E27FC236}">
                    <a16:creationId xmlns:a16="http://schemas.microsoft.com/office/drawing/2014/main" id="{280C8F41-A61C-77F5-7E99-D08957E4D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86" name="Graphic 78">
                <a:extLst>
                  <a:ext uri="{FF2B5EF4-FFF2-40B4-BE49-F238E27FC236}">
                    <a16:creationId xmlns:a16="http://schemas.microsoft.com/office/drawing/2014/main" id="{004BEB57-965A-FD50-F64C-CC72BA2CF4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90261" y="641857"/>
                <a:ext cx="2418109" cy="113729"/>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88" name="Freeform: Shape 87">
            <a:extLst>
              <a:ext uri="{FF2B5EF4-FFF2-40B4-BE49-F238E27FC236}">
                <a16:creationId xmlns:a16="http://schemas.microsoft.com/office/drawing/2014/main" id="{41FE9D11-0DDF-DEBA-E056-B3DC3AD61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0" name="Group 89">
            <a:extLst>
              <a:ext uri="{FF2B5EF4-FFF2-40B4-BE49-F238E27FC236}">
                <a16:creationId xmlns:a16="http://schemas.microsoft.com/office/drawing/2014/main" id="{84052EE7-2F85-F047-A944-9128EB69D0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91" name="Freeform: Shape 90">
              <a:extLst>
                <a:ext uri="{FF2B5EF4-FFF2-40B4-BE49-F238E27FC236}">
                  <a16:creationId xmlns:a16="http://schemas.microsoft.com/office/drawing/2014/main" id="{DB8A5A51-1F2A-3BD0-7571-9F65EBE4A3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2" name="Freeform: Shape 91">
              <a:extLst>
                <a:ext uri="{FF2B5EF4-FFF2-40B4-BE49-F238E27FC236}">
                  <a16:creationId xmlns:a16="http://schemas.microsoft.com/office/drawing/2014/main" id="{62CB9B78-392C-8558-024C-CA5FEFB413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3" name="Freeform: Shape 92">
              <a:extLst>
                <a:ext uri="{FF2B5EF4-FFF2-40B4-BE49-F238E27FC236}">
                  <a16:creationId xmlns:a16="http://schemas.microsoft.com/office/drawing/2014/main" id="{9A2D539D-52E6-21C5-2F48-10218C8F05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4" name="Graphic 12">
              <a:extLst>
                <a:ext uri="{FF2B5EF4-FFF2-40B4-BE49-F238E27FC236}">
                  <a16:creationId xmlns:a16="http://schemas.microsoft.com/office/drawing/2014/main" id="{1C5BB2BB-6B22-D5EA-D3D5-8C7F39F4E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95" name="Graphic 15">
              <a:extLst>
                <a:ext uri="{FF2B5EF4-FFF2-40B4-BE49-F238E27FC236}">
                  <a16:creationId xmlns:a16="http://schemas.microsoft.com/office/drawing/2014/main" id="{91A9160E-C55B-E881-7B7F-C8D5C8A752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96" name="Graphic 15">
              <a:extLst>
                <a:ext uri="{FF2B5EF4-FFF2-40B4-BE49-F238E27FC236}">
                  <a16:creationId xmlns:a16="http://schemas.microsoft.com/office/drawing/2014/main" id="{7822D494-2A53-06FD-D30A-2FAF8D4B2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F2C9EE04-6B09-53A7-12CB-D8F66A8AC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AD08718F-1B51-6955-8866-77276C00E35B}"/>
              </a:ext>
            </a:extLst>
          </p:cNvPr>
          <p:cNvSpPr>
            <a:spLocks noGrp="1"/>
          </p:cNvSpPr>
          <p:nvPr>
            <p:ph type="sldNum" sz="quarter" idx="12"/>
          </p:nvPr>
        </p:nvSpPr>
        <p:spPr/>
        <p:txBody>
          <a:bodyPr/>
          <a:lstStyle/>
          <a:p>
            <a:fld id="{E1076ED0-0DB3-4879-AAE5-5C20D22C1DF4}" type="slidenum">
              <a:rPr lang="en-US" smtClean="0"/>
              <a:t>8</a:t>
            </a:fld>
            <a:endParaRPr lang="en-US"/>
          </a:p>
        </p:txBody>
      </p:sp>
      <p:sp>
        <p:nvSpPr>
          <p:cNvPr id="4" name="Title 1">
            <a:extLst>
              <a:ext uri="{FF2B5EF4-FFF2-40B4-BE49-F238E27FC236}">
                <a16:creationId xmlns:a16="http://schemas.microsoft.com/office/drawing/2014/main" id="{60BE69B4-A4EC-7926-76EA-159499FBD62F}"/>
              </a:ext>
            </a:extLst>
          </p:cNvPr>
          <p:cNvSpPr txBox="1">
            <a:spLocks/>
          </p:cNvSpPr>
          <p:nvPr/>
        </p:nvSpPr>
        <p:spPr>
          <a:xfrm>
            <a:off x="3418985" y="76121"/>
            <a:ext cx="5603710" cy="563869"/>
          </a:xfrm>
          <a:prstGeom prst="rect">
            <a:avLst/>
          </a:prstGeom>
          <a:ln>
            <a:solidFill>
              <a:srgbClr val="F3F0E9"/>
            </a:solidFill>
          </a:ln>
        </p:spPr>
        <p:txBody>
          <a:bodyPr>
            <a:normAutofit lnSpcReduction="10000"/>
          </a:bodyPr>
          <a:lst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a:lstStyle>
          <a:p>
            <a:r>
              <a:rPr lang="en-US" sz="3200" b="1" dirty="0">
                <a:ea typeface="+mn-ea"/>
                <a:cs typeface="+mn-cs"/>
              </a:rPr>
              <a:t>2. </a:t>
            </a:r>
            <a:r>
              <a:rPr lang="fr-FR" sz="3200" b="1" dirty="0">
                <a:ea typeface="+mn-ea"/>
                <a:cs typeface="+mn-cs"/>
              </a:rPr>
              <a:t>Analyse</a:t>
            </a:r>
            <a:r>
              <a:rPr lang="en-US" sz="3200" b="1" dirty="0">
                <a:ea typeface="+mn-ea"/>
                <a:cs typeface="+mn-cs"/>
              </a:rPr>
              <a:t> </a:t>
            </a:r>
            <a:r>
              <a:rPr lang="fr-FR" sz="3200" b="1" dirty="0">
                <a:ea typeface="+mn-ea"/>
                <a:cs typeface="+mn-cs"/>
              </a:rPr>
              <a:t>exploratoire</a:t>
            </a:r>
          </a:p>
        </p:txBody>
      </p:sp>
      <p:pic>
        <p:nvPicPr>
          <p:cNvPr id="7" name="Image 6">
            <a:extLst>
              <a:ext uri="{FF2B5EF4-FFF2-40B4-BE49-F238E27FC236}">
                <a16:creationId xmlns:a16="http://schemas.microsoft.com/office/drawing/2014/main" id="{D3FA8044-066F-F09E-E7C0-481020DB94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6073" y="1779017"/>
            <a:ext cx="6407148" cy="4070745"/>
          </a:xfrm>
          <a:prstGeom prst="rect">
            <a:avLst/>
          </a:prstGeom>
        </p:spPr>
      </p:pic>
      <p:sp>
        <p:nvSpPr>
          <p:cNvPr id="9" name="ZoneTexte 8">
            <a:extLst>
              <a:ext uri="{FF2B5EF4-FFF2-40B4-BE49-F238E27FC236}">
                <a16:creationId xmlns:a16="http://schemas.microsoft.com/office/drawing/2014/main" id="{8F0914A9-EE6B-07E4-8111-2F5E80F55314}"/>
              </a:ext>
            </a:extLst>
          </p:cNvPr>
          <p:cNvSpPr txBox="1"/>
          <p:nvPr/>
        </p:nvSpPr>
        <p:spPr>
          <a:xfrm>
            <a:off x="888338" y="886338"/>
            <a:ext cx="9829800" cy="646331"/>
          </a:xfrm>
          <a:prstGeom prst="rect">
            <a:avLst/>
          </a:prstGeom>
          <a:noFill/>
        </p:spPr>
        <p:txBody>
          <a:bodyPr wrap="square" rtlCol="0">
            <a:spAutoFit/>
          </a:bodyPr>
          <a:lstStyle/>
          <a:p>
            <a:pPr algn="just"/>
            <a:r>
              <a:rPr lang="fr-FR" dirty="0"/>
              <a:t>Pour ce qui est des valeurs aberrantes, seule la variable SalePrice en</a:t>
            </a:r>
            <a:r>
              <a:rPr lang="en-US" dirty="0"/>
              <a:t> </a:t>
            </a:r>
            <a:r>
              <a:rPr lang="fr-FR" dirty="0"/>
              <a:t>possède</a:t>
            </a:r>
            <a:r>
              <a:rPr lang="en-US" dirty="0"/>
              <a:t>. Le boxplot </a:t>
            </a:r>
            <a:r>
              <a:rPr lang="fr-FR" dirty="0"/>
              <a:t>ci-dessous</a:t>
            </a:r>
            <a:r>
              <a:rPr lang="en-US" dirty="0"/>
              <a:t> nous </a:t>
            </a:r>
            <a:r>
              <a:rPr lang="fr-FR" dirty="0"/>
              <a:t>en</a:t>
            </a:r>
            <a:r>
              <a:rPr lang="en-US" dirty="0"/>
              <a:t> </a:t>
            </a:r>
            <a:r>
              <a:rPr lang="fr-FR" dirty="0"/>
              <a:t>donne</a:t>
            </a:r>
            <a:r>
              <a:rPr lang="en-US" dirty="0"/>
              <a:t> </a:t>
            </a:r>
            <a:r>
              <a:rPr lang="fr-FR" dirty="0"/>
              <a:t>l'illustration</a:t>
            </a:r>
            <a:r>
              <a:rPr lang="en-US" dirty="0"/>
              <a:t>.</a:t>
            </a:r>
            <a:endParaRPr lang="fr-FR" dirty="0"/>
          </a:p>
        </p:txBody>
      </p:sp>
      <p:sp>
        <p:nvSpPr>
          <p:cNvPr id="10" name="Title 1">
            <a:extLst>
              <a:ext uri="{FF2B5EF4-FFF2-40B4-BE49-F238E27FC236}">
                <a16:creationId xmlns:a16="http://schemas.microsoft.com/office/drawing/2014/main" id="{B8737CD7-3565-62D1-75FA-6A85F47BF3C4}"/>
              </a:ext>
            </a:extLst>
          </p:cNvPr>
          <p:cNvSpPr txBox="1">
            <a:spLocks/>
          </p:cNvSpPr>
          <p:nvPr/>
        </p:nvSpPr>
        <p:spPr>
          <a:xfrm>
            <a:off x="607986" y="505326"/>
            <a:ext cx="3515958" cy="412491"/>
          </a:xfrm>
          <a:prstGeom prst="rect">
            <a:avLst/>
          </a:prstGeom>
          <a:ln>
            <a:solidFill>
              <a:srgbClr val="F3F0E9"/>
            </a:solidFill>
          </a:ln>
        </p:spPr>
        <p:txBody>
          <a:bodyPr>
            <a:normAutofit fontScale="77500" lnSpcReduction="20000"/>
          </a:bodyPr>
          <a:lst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a:lstStyle>
          <a:p>
            <a:r>
              <a:rPr lang="fr-FR" sz="3200" b="1" dirty="0">
                <a:ea typeface="+mn-ea"/>
                <a:cs typeface="+mn-cs"/>
              </a:rPr>
              <a:t>Valeurs</a:t>
            </a:r>
            <a:r>
              <a:rPr lang="en-US" sz="3200" b="1" dirty="0">
                <a:ea typeface="+mn-ea"/>
                <a:cs typeface="+mn-cs"/>
              </a:rPr>
              <a:t> </a:t>
            </a:r>
            <a:r>
              <a:rPr lang="fr-FR" sz="3200" b="1" dirty="0">
                <a:ea typeface="+mn-ea"/>
                <a:cs typeface="+mn-cs"/>
              </a:rPr>
              <a:t>aberrantes</a:t>
            </a:r>
          </a:p>
        </p:txBody>
      </p:sp>
    </p:spTree>
    <p:extLst>
      <p:ext uri="{BB962C8B-B14F-4D97-AF65-F5344CB8AC3E}">
        <p14:creationId xmlns:p14="http://schemas.microsoft.com/office/powerpoint/2010/main" val="2158861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D3D2BBFA-B203-BEFD-5415-934D220B9CCD}"/>
            </a:ext>
          </a:extLst>
        </p:cNvPr>
        <p:cNvGrpSpPr/>
        <p:nvPr/>
      </p:nvGrpSpPr>
      <p:grpSpPr>
        <a:xfrm>
          <a:off x="0" y="0"/>
          <a:ext cx="0" cy="0"/>
          <a:chOff x="0" y="0"/>
          <a:chExt cx="0" cy="0"/>
        </a:xfrm>
      </p:grpSpPr>
      <p:sp>
        <p:nvSpPr>
          <p:cNvPr id="110" name="Freeform: Shape 109">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2" name="Group 111">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13" name="Freeform: Shape 112">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14" name="Freeform: Shape 113">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15" name="Freeform: Shape 114">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16"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17"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18"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1" name="Freeform: Shape 120">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3"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2310569"/>
            <a:ext cx="972241" cy="45718"/>
            <a:chOff x="4886325" y="3371754"/>
            <a:chExt cx="2418492" cy="113728"/>
          </a:xfrm>
          <a:solidFill>
            <a:schemeClr val="accent1"/>
          </a:solidFill>
        </p:grpSpPr>
        <p:sp>
          <p:nvSpPr>
            <p:cNvPr id="124" name="Graphic 78">
              <a:extLst>
                <a:ext uri="{FF2B5EF4-FFF2-40B4-BE49-F238E27FC236}">
                  <a16:creationId xmlns:a16="http://schemas.microsoft.com/office/drawing/2014/main" id="{41DF3078-C636-4776-A616-D5BF3BC280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25" name="Graphic 78">
              <a:extLst>
                <a:ext uri="{FF2B5EF4-FFF2-40B4-BE49-F238E27FC236}">
                  <a16:creationId xmlns:a16="http://schemas.microsoft.com/office/drawing/2014/main" id="{0D1A27FA-1310-4BC3-A071-1566746B2FB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26" name="Graphic 78">
                <a:extLst>
                  <a:ext uri="{FF2B5EF4-FFF2-40B4-BE49-F238E27FC236}">
                    <a16:creationId xmlns:a16="http://schemas.microsoft.com/office/drawing/2014/main" id="{99ACB9EB-84FE-4B33-9EF9-4EC7DAC25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7" name="Graphic 78">
                <a:extLst>
                  <a:ext uri="{FF2B5EF4-FFF2-40B4-BE49-F238E27FC236}">
                    <a16:creationId xmlns:a16="http://schemas.microsoft.com/office/drawing/2014/main" id="{826E5EFB-0EF9-4DB8-99CB-5DD72009DB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8" name="Graphic 78">
                <a:extLst>
                  <a:ext uri="{FF2B5EF4-FFF2-40B4-BE49-F238E27FC236}">
                    <a16:creationId xmlns:a16="http://schemas.microsoft.com/office/drawing/2014/main" id="{86238E12-0689-4123-8B2E-E1CCFCC4C8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29" name="Graphic 78">
                <a:extLst>
                  <a:ext uri="{FF2B5EF4-FFF2-40B4-BE49-F238E27FC236}">
                    <a16:creationId xmlns:a16="http://schemas.microsoft.com/office/drawing/2014/main" id="{8538CF67-A00E-4955-A447-001BE02E7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131" name="Rectangle 130">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grpSp>
        <p:nvGrpSpPr>
          <p:cNvPr id="133" name="Graphic 78">
            <a:extLst>
              <a:ext uri="{FF2B5EF4-FFF2-40B4-BE49-F238E27FC236}">
                <a16:creationId xmlns:a16="http://schemas.microsoft.com/office/drawing/2014/main" id="{91868ACA-CC8C-4FA4-8E32-6DB1C7DA9E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695859"/>
            <a:ext cx="972241" cy="45718"/>
            <a:chOff x="4886325" y="3371754"/>
            <a:chExt cx="2418492" cy="113728"/>
          </a:xfrm>
          <a:solidFill>
            <a:schemeClr val="accent1"/>
          </a:solidFill>
        </p:grpSpPr>
        <p:sp>
          <p:nvSpPr>
            <p:cNvPr id="134" name="Graphic 78">
              <a:extLst>
                <a:ext uri="{FF2B5EF4-FFF2-40B4-BE49-F238E27FC236}">
                  <a16:creationId xmlns:a16="http://schemas.microsoft.com/office/drawing/2014/main" id="{7C343158-D3CD-4482-AAA0-375D2E6667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35" name="Graphic 78">
              <a:extLst>
                <a:ext uri="{FF2B5EF4-FFF2-40B4-BE49-F238E27FC236}">
                  <a16:creationId xmlns:a16="http://schemas.microsoft.com/office/drawing/2014/main" id="{12BFE3E3-92EC-47DC-8E6A-6E77132C2D8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36" name="Graphic 78">
                <a:extLst>
                  <a:ext uri="{FF2B5EF4-FFF2-40B4-BE49-F238E27FC236}">
                    <a16:creationId xmlns:a16="http://schemas.microsoft.com/office/drawing/2014/main" id="{1F0F2188-9504-4EAD-A8A2-B1779FB86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37" name="Graphic 78">
                <a:extLst>
                  <a:ext uri="{FF2B5EF4-FFF2-40B4-BE49-F238E27FC236}">
                    <a16:creationId xmlns:a16="http://schemas.microsoft.com/office/drawing/2014/main" id="{14602C7D-08A5-44A5-B005-E79603849E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8" name="Graphic 78">
                <a:extLst>
                  <a:ext uri="{FF2B5EF4-FFF2-40B4-BE49-F238E27FC236}">
                    <a16:creationId xmlns:a16="http://schemas.microsoft.com/office/drawing/2014/main" id="{099F2E62-E605-487B-AC3C-11052444D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9" name="Graphic 78">
                <a:extLst>
                  <a:ext uri="{FF2B5EF4-FFF2-40B4-BE49-F238E27FC236}">
                    <a16:creationId xmlns:a16="http://schemas.microsoft.com/office/drawing/2014/main" id="{02A21D38-C00D-4E35-8B0F-3E63C4B37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2" name="Slide Number Placeholder 1">
            <a:extLst>
              <a:ext uri="{FF2B5EF4-FFF2-40B4-BE49-F238E27FC236}">
                <a16:creationId xmlns:a16="http://schemas.microsoft.com/office/drawing/2014/main" id="{E7B62290-8CD0-1A3E-8329-8FFDFAE07A0D}"/>
              </a:ext>
            </a:extLst>
          </p:cNvPr>
          <p:cNvSpPr>
            <a:spLocks noGrp="1"/>
          </p:cNvSpPr>
          <p:nvPr>
            <p:ph type="sldNum" sz="quarter" idx="12"/>
          </p:nvPr>
        </p:nvSpPr>
        <p:spPr/>
        <p:txBody>
          <a:bodyPr/>
          <a:lstStyle/>
          <a:p>
            <a:fld id="{E1076ED0-0DB3-4879-AAE5-5C20D22C1DF4}" type="slidenum">
              <a:rPr lang="en-US" smtClean="0"/>
              <a:t>9</a:t>
            </a:fld>
            <a:endParaRPr lang="en-US"/>
          </a:p>
        </p:txBody>
      </p:sp>
      <p:sp>
        <p:nvSpPr>
          <p:cNvPr id="3" name="Title 1">
            <a:extLst>
              <a:ext uri="{FF2B5EF4-FFF2-40B4-BE49-F238E27FC236}">
                <a16:creationId xmlns:a16="http://schemas.microsoft.com/office/drawing/2014/main" id="{6B253673-17F9-B233-4E49-A8C919DEA69F}"/>
              </a:ext>
            </a:extLst>
          </p:cNvPr>
          <p:cNvSpPr txBox="1">
            <a:spLocks/>
          </p:cNvSpPr>
          <p:nvPr/>
        </p:nvSpPr>
        <p:spPr>
          <a:xfrm>
            <a:off x="3418985" y="76121"/>
            <a:ext cx="5603710" cy="644538"/>
          </a:xfrm>
          <a:prstGeom prst="rect">
            <a:avLst/>
          </a:prstGeom>
          <a:ln>
            <a:solidFill>
              <a:srgbClr val="F3F0E9"/>
            </a:solidFill>
          </a:ln>
        </p:spPr>
        <p:txBody>
          <a:bodyPr>
            <a:normAutofit/>
          </a:bodyPr>
          <a:lst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a:lstStyle>
          <a:p>
            <a:r>
              <a:rPr lang="en-US" sz="3200" b="1" dirty="0">
                <a:ea typeface="+mn-ea"/>
                <a:cs typeface="+mn-cs"/>
              </a:rPr>
              <a:t>2. </a:t>
            </a:r>
            <a:r>
              <a:rPr lang="fr-FR" sz="3200" b="1" dirty="0">
                <a:ea typeface="+mn-ea"/>
                <a:cs typeface="+mn-cs"/>
              </a:rPr>
              <a:t>Analyse</a:t>
            </a:r>
            <a:r>
              <a:rPr lang="en-US" sz="3200" b="1" dirty="0">
                <a:ea typeface="+mn-ea"/>
                <a:cs typeface="+mn-cs"/>
              </a:rPr>
              <a:t> </a:t>
            </a:r>
            <a:r>
              <a:rPr lang="fr-FR" sz="3200" b="1" dirty="0">
                <a:ea typeface="+mn-ea"/>
                <a:cs typeface="+mn-cs"/>
              </a:rPr>
              <a:t>exploratoire</a:t>
            </a:r>
          </a:p>
        </p:txBody>
      </p:sp>
      <p:sp>
        <p:nvSpPr>
          <p:cNvPr id="4" name="ZoneTexte 3">
            <a:extLst>
              <a:ext uri="{FF2B5EF4-FFF2-40B4-BE49-F238E27FC236}">
                <a16:creationId xmlns:a16="http://schemas.microsoft.com/office/drawing/2014/main" id="{9644C489-B437-8647-06EB-1FE4B37E7E84}"/>
              </a:ext>
            </a:extLst>
          </p:cNvPr>
          <p:cNvSpPr txBox="1"/>
          <p:nvPr/>
        </p:nvSpPr>
        <p:spPr>
          <a:xfrm>
            <a:off x="1154828" y="913258"/>
            <a:ext cx="9815248" cy="1200329"/>
          </a:xfrm>
          <a:prstGeom prst="rect">
            <a:avLst/>
          </a:prstGeom>
          <a:noFill/>
        </p:spPr>
        <p:txBody>
          <a:bodyPr wrap="square" rtlCol="0">
            <a:spAutoFit/>
          </a:bodyPr>
          <a:lstStyle/>
          <a:p>
            <a:pPr algn="just"/>
            <a:r>
              <a:rPr lang="en-US" dirty="0"/>
              <a:t>Le </a:t>
            </a:r>
            <a:r>
              <a:rPr lang="fr-FR" dirty="0"/>
              <a:t>graphe</a:t>
            </a:r>
            <a:r>
              <a:rPr lang="en-US" dirty="0"/>
              <a:t> </a:t>
            </a:r>
            <a:r>
              <a:rPr lang="fr-FR" dirty="0"/>
              <a:t>ci-dessous</a:t>
            </a:r>
            <a:r>
              <a:rPr lang="en-US" dirty="0"/>
              <a:t> </a:t>
            </a:r>
            <a:r>
              <a:rPr lang="fr-FR" dirty="0"/>
              <a:t>donne</a:t>
            </a:r>
            <a:r>
              <a:rPr lang="en-US" dirty="0"/>
              <a:t> la repartition des </a:t>
            </a:r>
            <a:r>
              <a:rPr lang="fr-FR" dirty="0"/>
              <a:t>valeurs</a:t>
            </a:r>
            <a:r>
              <a:rPr lang="en-US" dirty="0"/>
              <a:t> </a:t>
            </a:r>
            <a:r>
              <a:rPr lang="fr-FR" dirty="0"/>
              <a:t>nulles</a:t>
            </a:r>
            <a:r>
              <a:rPr lang="en-US" dirty="0"/>
              <a:t>. Mais il </a:t>
            </a:r>
            <a:r>
              <a:rPr lang="fr-FR" dirty="0"/>
              <a:t>faudrait</a:t>
            </a:r>
            <a:r>
              <a:rPr lang="en-US" dirty="0"/>
              <a:t> noter que </a:t>
            </a:r>
            <a:r>
              <a:rPr lang="fr-FR" dirty="0"/>
              <a:t>ces</a:t>
            </a:r>
            <a:r>
              <a:rPr lang="en-US" dirty="0"/>
              <a:t> </a:t>
            </a:r>
            <a:r>
              <a:rPr lang="fr-FR" dirty="0"/>
              <a:t>valeurs</a:t>
            </a:r>
            <a:r>
              <a:rPr lang="en-US" dirty="0"/>
              <a:t> </a:t>
            </a:r>
            <a:r>
              <a:rPr lang="fr-FR" dirty="0"/>
              <a:t>nulles</a:t>
            </a:r>
            <a:r>
              <a:rPr lang="en-US" dirty="0"/>
              <a:t> </a:t>
            </a:r>
            <a:r>
              <a:rPr lang="fr-FR" dirty="0"/>
              <a:t>sont</a:t>
            </a:r>
            <a:r>
              <a:rPr lang="en-US" dirty="0"/>
              <a:t> pas </a:t>
            </a:r>
            <a:r>
              <a:rPr lang="fr-FR" dirty="0"/>
              <a:t>nulle</a:t>
            </a:r>
            <a:r>
              <a:rPr lang="en-US" dirty="0"/>
              <a:t> au </a:t>
            </a:r>
            <a:r>
              <a:rPr lang="fr-FR" dirty="0"/>
              <a:t>vrai</a:t>
            </a:r>
            <a:r>
              <a:rPr lang="en-US" dirty="0"/>
              <a:t> </a:t>
            </a:r>
            <a:r>
              <a:rPr lang="fr-FR" dirty="0"/>
              <a:t>sens</a:t>
            </a:r>
            <a:r>
              <a:rPr lang="en-US" dirty="0"/>
              <a:t> du </a:t>
            </a:r>
            <a:r>
              <a:rPr lang="fr-FR" dirty="0"/>
              <a:t>terme en général</a:t>
            </a:r>
            <a:r>
              <a:rPr lang="en-US" dirty="0"/>
              <a:t>. La </a:t>
            </a:r>
            <a:r>
              <a:rPr lang="fr-FR" dirty="0"/>
              <a:t>valeur</a:t>
            </a:r>
            <a:r>
              <a:rPr lang="en-US" dirty="0"/>
              <a:t> 0 </a:t>
            </a:r>
            <a:r>
              <a:rPr lang="fr-FR" dirty="0"/>
              <a:t>est l’une</a:t>
            </a:r>
            <a:r>
              <a:rPr lang="en-US" dirty="0"/>
              <a:t> </a:t>
            </a:r>
            <a:r>
              <a:rPr lang="fr-FR" dirty="0"/>
              <a:t>modalités</a:t>
            </a:r>
            <a:r>
              <a:rPr lang="en-US" dirty="0"/>
              <a:t> des variables </a:t>
            </a:r>
            <a:r>
              <a:rPr lang="fr-FR" dirty="0"/>
              <a:t>qualitatives</a:t>
            </a:r>
            <a:r>
              <a:rPr lang="en-US" dirty="0"/>
              <a:t> </a:t>
            </a:r>
            <a:r>
              <a:rPr lang="fr-FR" dirty="0"/>
              <a:t>codées</a:t>
            </a:r>
            <a:r>
              <a:rPr lang="en-US" dirty="0"/>
              <a:t> </a:t>
            </a:r>
            <a:r>
              <a:rPr lang="fr-FR" dirty="0"/>
              <a:t>en</a:t>
            </a:r>
            <a:r>
              <a:rPr lang="en-US" dirty="0"/>
              <a:t> </a:t>
            </a:r>
            <a:r>
              <a:rPr lang="fr-FR" dirty="0"/>
              <a:t>numérique</a:t>
            </a:r>
            <a:r>
              <a:rPr lang="en-US" dirty="0"/>
              <a:t>.</a:t>
            </a:r>
          </a:p>
          <a:p>
            <a:pPr algn="just"/>
            <a:r>
              <a:rPr lang="fr-FR" dirty="0"/>
              <a:t>Remarquons</a:t>
            </a:r>
            <a:r>
              <a:rPr lang="en-US" dirty="0"/>
              <a:t> </a:t>
            </a:r>
            <a:r>
              <a:rPr lang="fr-FR" dirty="0"/>
              <a:t>également</a:t>
            </a:r>
            <a:r>
              <a:rPr lang="en-US" dirty="0"/>
              <a:t> que </a:t>
            </a:r>
            <a:r>
              <a:rPr lang="fr-FR" dirty="0"/>
              <a:t>notre</a:t>
            </a:r>
            <a:r>
              <a:rPr lang="en-US" dirty="0"/>
              <a:t> variable </a:t>
            </a:r>
            <a:r>
              <a:rPr lang="fr-FR" dirty="0"/>
              <a:t>cible</a:t>
            </a:r>
            <a:r>
              <a:rPr lang="en-US" dirty="0"/>
              <a:t> SalePrice ne </a:t>
            </a:r>
            <a:r>
              <a:rPr lang="fr-FR" dirty="0"/>
              <a:t>contient</a:t>
            </a:r>
            <a:r>
              <a:rPr lang="en-US" dirty="0"/>
              <a:t> pas de </a:t>
            </a:r>
            <a:r>
              <a:rPr lang="fr-FR" dirty="0"/>
              <a:t>valeurs</a:t>
            </a:r>
            <a:r>
              <a:rPr lang="en-US" dirty="0"/>
              <a:t> </a:t>
            </a:r>
            <a:r>
              <a:rPr lang="fr-FR" dirty="0"/>
              <a:t>nulles</a:t>
            </a:r>
            <a:r>
              <a:rPr lang="en-US" dirty="0"/>
              <a:t>.</a:t>
            </a:r>
            <a:endParaRPr lang="fr-FR" dirty="0"/>
          </a:p>
        </p:txBody>
      </p:sp>
      <p:pic>
        <p:nvPicPr>
          <p:cNvPr id="6" name="Image 5">
            <a:extLst>
              <a:ext uri="{FF2B5EF4-FFF2-40B4-BE49-F238E27FC236}">
                <a16:creationId xmlns:a16="http://schemas.microsoft.com/office/drawing/2014/main" id="{A1D287D7-A401-ED9F-5227-7ADC7DC346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5561" y="2444549"/>
            <a:ext cx="8103016" cy="3911801"/>
          </a:xfrm>
          <a:prstGeom prst="rect">
            <a:avLst/>
          </a:prstGeom>
        </p:spPr>
      </p:pic>
      <p:sp>
        <p:nvSpPr>
          <p:cNvPr id="7" name="Title 1">
            <a:extLst>
              <a:ext uri="{FF2B5EF4-FFF2-40B4-BE49-F238E27FC236}">
                <a16:creationId xmlns:a16="http://schemas.microsoft.com/office/drawing/2014/main" id="{1092B91D-C8DF-6061-5BCD-BE6374E2D03B}"/>
              </a:ext>
            </a:extLst>
          </p:cNvPr>
          <p:cNvSpPr txBox="1">
            <a:spLocks/>
          </p:cNvSpPr>
          <p:nvPr/>
        </p:nvSpPr>
        <p:spPr>
          <a:xfrm>
            <a:off x="607986" y="505326"/>
            <a:ext cx="3515958" cy="412491"/>
          </a:xfrm>
          <a:prstGeom prst="rect">
            <a:avLst/>
          </a:prstGeom>
          <a:ln>
            <a:solidFill>
              <a:srgbClr val="F3F0E9"/>
            </a:solidFill>
          </a:ln>
        </p:spPr>
        <p:txBody>
          <a:bodyPr>
            <a:normAutofit fontScale="77500" lnSpcReduction="20000"/>
          </a:bodyPr>
          <a:lst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a:lstStyle>
          <a:p>
            <a:r>
              <a:rPr lang="fr-FR" sz="3200" b="1" dirty="0">
                <a:ea typeface="+mn-ea"/>
                <a:cs typeface="+mn-cs"/>
              </a:rPr>
              <a:t>Valeurs</a:t>
            </a:r>
            <a:r>
              <a:rPr lang="en-US" sz="3200" b="1" dirty="0">
                <a:ea typeface="+mn-ea"/>
                <a:cs typeface="+mn-cs"/>
              </a:rPr>
              <a:t> </a:t>
            </a:r>
            <a:r>
              <a:rPr lang="fr-FR" sz="3200" b="1" dirty="0">
                <a:ea typeface="+mn-ea"/>
                <a:cs typeface="+mn-cs"/>
              </a:rPr>
              <a:t>nulles</a:t>
            </a:r>
          </a:p>
        </p:txBody>
      </p:sp>
    </p:spTree>
    <p:extLst>
      <p:ext uri="{BB962C8B-B14F-4D97-AF65-F5344CB8AC3E}">
        <p14:creationId xmlns:p14="http://schemas.microsoft.com/office/powerpoint/2010/main" val="2385547819"/>
      </p:ext>
    </p:extLst>
  </p:cSld>
  <p:clrMapOvr>
    <a:masterClrMapping/>
  </p:clrMapOvr>
</p:sld>
</file>

<file path=ppt/theme/theme1.xml><?xml version="1.0" encoding="utf-8"?>
<a:theme xmlns:a="http://schemas.openxmlformats.org/drawingml/2006/main" name="RocaVTI">
  <a:themeElements>
    <a:clrScheme name="Custom 101">
      <a:dk1>
        <a:sysClr val="windowText" lastClr="000000"/>
      </a:dk1>
      <a:lt1>
        <a:sysClr val="window" lastClr="FFFFFF"/>
      </a:lt1>
      <a:dk2>
        <a:srgbClr val="463443"/>
      </a:dk2>
      <a:lt2>
        <a:srgbClr val="F3F0E9"/>
      </a:lt2>
      <a:accent1>
        <a:srgbClr val="D45E5E"/>
      </a:accent1>
      <a:accent2>
        <a:srgbClr val="D49D8C"/>
      </a:accent2>
      <a:accent3>
        <a:srgbClr val="BF873A"/>
      </a:accent3>
      <a:accent4>
        <a:srgbClr val="C05050"/>
      </a:accent4>
      <a:accent5>
        <a:srgbClr val="A89F68"/>
      </a:accent5>
      <a:accent6>
        <a:srgbClr val="8F6B8A"/>
      </a:accent6>
      <a:hlink>
        <a:srgbClr val="D75681"/>
      </a:hlink>
      <a:folHlink>
        <a:srgbClr val="6C9D92"/>
      </a:folHlink>
    </a:clrScheme>
    <a:fontScheme name="Custom 36">
      <a:majorFont>
        <a:latin typeface="Georgia Pro Semibold"/>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caVTI" id="{D79FE1D1-0489-4A69-8531-D0B8CDC31CBE}" vid="{CEBA7FE6-C04B-474E-964F-B022887AD13B}"/>
    </a:ext>
  </a:extLst>
</a:theme>
</file>

<file path=docProps/app.xml><?xml version="1.0" encoding="utf-8"?>
<Properties xmlns="http://schemas.openxmlformats.org/officeDocument/2006/extended-properties" xmlns:vt="http://schemas.openxmlformats.org/officeDocument/2006/docPropsVTypes">
  <Template>office theme</Template>
  <TotalTime>832</TotalTime>
  <Words>986</Words>
  <Application>Microsoft Office PowerPoint</Application>
  <PresentationFormat>Grand écran</PresentationFormat>
  <Paragraphs>88</Paragraphs>
  <Slides>21</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21</vt:i4>
      </vt:variant>
    </vt:vector>
  </HeadingPairs>
  <TitlesOfParts>
    <vt:vector size="27" baseType="lpstr">
      <vt:lpstr>Arial</vt:lpstr>
      <vt:lpstr>Avenir Next LT Pro</vt:lpstr>
      <vt:lpstr>Avenir Next LT Pro Light</vt:lpstr>
      <vt:lpstr>Calibri Light</vt:lpstr>
      <vt:lpstr>Georgia Pro Semibold</vt:lpstr>
      <vt:lpstr>RocaVTI</vt:lpstr>
      <vt:lpstr>Machine learning House price prediction </vt:lpstr>
      <vt:lpstr>Introduction</vt:lpstr>
      <vt:lpstr>Plan</vt:lpstr>
      <vt:lpstr>1. Présentation des données </vt:lpstr>
      <vt:lpstr>1. Présentation des données </vt:lpstr>
      <vt:lpstr>2. Analyse exploratoire</vt:lpstr>
      <vt:lpstr>Présentation PowerPoint</vt:lpstr>
      <vt:lpstr>Présentation PowerPoint</vt:lpstr>
      <vt:lpstr>Présentation PowerPoint</vt:lpstr>
      <vt:lpstr>3. Pre-processing</vt:lpstr>
      <vt:lpstr>Présentation PowerPoint</vt:lpstr>
      <vt:lpstr>Présentation PowerPoint</vt:lpstr>
      <vt:lpstr>Présentation PowerPoint</vt:lpstr>
      <vt:lpstr>4. Modélisation</vt:lpstr>
      <vt:lpstr>4. Modélisation</vt:lpstr>
      <vt:lpstr>Présentation PowerPoint</vt:lpstr>
      <vt:lpstr>4. Evaluation des modèles</vt:lpstr>
      <vt:lpstr>4. Evaluation des modèles</vt:lpstr>
      <vt:lpstr>4. Evaluation des modèles</vt:lpstr>
      <vt:lpstr>Conclusion </vt:lpstr>
      <vt:lpstr>Merci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Nicolas LOUGUE</dc:creator>
  <cp:lastModifiedBy>LENOVO</cp:lastModifiedBy>
  <cp:revision>575</cp:revision>
  <dcterms:created xsi:type="dcterms:W3CDTF">2023-10-27T23:28:25Z</dcterms:created>
  <dcterms:modified xsi:type="dcterms:W3CDTF">2024-02-05T23:41:01Z</dcterms:modified>
</cp:coreProperties>
</file>